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</p:sldIdLst>
  <p:sldSz cx="12192000" cy="6858000"/>
  <p:notesSz cx="6858000" cy="9144000"/>
  <p:embeddedFontLst>
    <p:embeddedFont>
      <p:font typeface="Fira Code" panose="020B0809050000020004" pitchFamily="49" charset="0"/>
      <p:regular r:id="rId29"/>
      <p:bold r:id="rId30"/>
    </p:embeddedFont>
    <p:embeddedFont>
      <p:font typeface="Inter" panose="020B0604020202020204" charset="0"/>
      <p:regular r:id="rId31"/>
      <p:bold r:id="rId32"/>
      <p:italic r:id="rId33"/>
      <p:boldItalic r:id="rId34"/>
    </p:embeddedFont>
    <p:embeddedFont>
      <p:font typeface="Inter Light" panose="020B0604020202020204" charset="0"/>
      <p:regular r:id="rId35"/>
      <p:bold r:id="rId36"/>
      <p:italic r:id="rId37"/>
      <p:boldItalic r:id="rId38"/>
    </p:embeddedFont>
    <p:embeddedFont>
      <p:font typeface="Inter SemiBold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80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b0406d0e72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b0406d0e72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b0406d0e7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b0406d0e72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b0406d0e72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b0406d0e72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b0406d0e72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b0406d0e72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b0406d0e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3b0406d0e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w3schools.com/python/python_reference.asp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s://www.w3schools.com/python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1.png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2.png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png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rhino3d.com/guides/rhinopython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eveloper.rhino3d.com/api/RhinoScriptSyntax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rhino3d.com/api/rhinocommon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github.com/mcneel/rhino-developer-sample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18" Type="http://schemas.openxmlformats.org/officeDocument/2006/relationships/image" Target="../media/image2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2.png"/><Relationship Id="rId20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19" Type="http://schemas.openxmlformats.org/officeDocument/2006/relationships/image" Target="../media/image25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305276" y="1691580"/>
            <a:ext cx="115815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rgbClr val="6366F1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5400" b="1" i="0" u="none" strike="noStrike" cap="none">
                <a:solidFill>
                  <a:srgbClr val="6366F1"/>
                </a:solidFill>
                <a:latin typeface="Inter"/>
                <a:ea typeface="Inter"/>
                <a:cs typeface="Inter"/>
                <a:sym typeface="Inter"/>
              </a:rPr>
              <a:t>hino Vibe Coding</a:t>
            </a:r>
            <a:endParaRPr/>
          </a:p>
        </p:txBody>
      </p:sp>
      <p:sp>
        <p:nvSpPr>
          <p:cNvPr id="86" name="Google Shape;86;p13"/>
          <p:cNvSpPr txBox="1"/>
          <p:nvPr/>
        </p:nvSpPr>
        <p:spPr>
          <a:xfrm>
            <a:off x="581025" y="3615630"/>
            <a:ext cx="110301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64748B"/>
                </a:solidFill>
                <a:latin typeface="Inter Light"/>
                <a:ea typeface="Inter Light"/>
                <a:cs typeface="Inter Light"/>
                <a:sym typeface="Inter Light"/>
              </a:rPr>
              <a:t>Dennis Shelden, Ph.D.</a:t>
            </a:r>
            <a:endParaRPr sz="2100">
              <a:solidFill>
                <a:srgbClr val="64748B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marL="0" marR="0" lvl="0" indent="0" algn="ctr" rtl="0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64748B"/>
                </a:solidFill>
                <a:latin typeface="Inter Light"/>
                <a:ea typeface="Inter Light"/>
                <a:cs typeface="Inter Light"/>
                <a:sym typeface="Inter Light"/>
              </a:rPr>
              <a:t>Associate Professor CASE / RPI</a:t>
            </a:r>
            <a:endParaRPr sz="2100">
              <a:solidFill>
                <a:srgbClr val="64748B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5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5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025" y="1428750"/>
            <a:ext cx="5324475" cy="484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5"/>
          <p:cNvSpPr txBox="1"/>
          <p:nvPr/>
        </p:nvSpPr>
        <p:spPr>
          <a:xfrm>
            <a:off x="876300" y="1724025"/>
            <a:ext cx="4970621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3B82F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Core Functions</a:t>
            </a:r>
            <a:endParaRPr/>
          </a:p>
        </p:txBody>
      </p:sp>
      <p:sp>
        <p:nvSpPr>
          <p:cNvPr id="253" name="Google Shape;253;p25"/>
          <p:cNvSpPr/>
          <p:nvPr/>
        </p:nvSpPr>
        <p:spPr>
          <a:xfrm>
            <a:off x="876300" y="214312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5"/>
          <p:cNvSpPr txBox="1"/>
          <p:nvPr/>
        </p:nvSpPr>
        <p:spPr>
          <a:xfrm>
            <a:off x="990600" y="221932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rs.AddLine()</a:t>
            </a:r>
            <a:endParaRPr/>
          </a:p>
        </p:txBody>
      </p:sp>
      <p:sp>
        <p:nvSpPr>
          <p:cNvPr id="255" name="Google Shape;255;p25"/>
          <p:cNvSpPr/>
          <p:nvPr/>
        </p:nvSpPr>
        <p:spPr>
          <a:xfrm>
            <a:off x="876300" y="265360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5"/>
          <p:cNvSpPr txBox="1"/>
          <p:nvPr/>
        </p:nvSpPr>
        <p:spPr>
          <a:xfrm>
            <a:off x="990600" y="272980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rs.AddCircle()</a:t>
            </a:r>
            <a:endParaRPr/>
          </a:p>
        </p:txBody>
      </p:sp>
      <p:sp>
        <p:nvSpPr>
          <p:cNvPr id="257" name="Google Shape;257;p25"/>
          <p:cNvSpPr/>
          <p:nvPr/>
        </p:nvSpPr>
        <p:spPr>
          <a:xfrm>
            <a:off x="876300" y="316408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5"/>
          <p:cNvSpPr txBox="1"/>
          <p:nvPr/>
        </p:nvSpPr>
        <p:spPr>
          <a:xfrm>
            <a:off x="990600" y="324028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rs.AddSphere()</a:t>
            </a:r>
            <a:endParaRPr/>
          </a:p>
        </p:txBody>
      </p:sp>
      <p:sp>
        <p:nvSpPr>
          <p:cNvPr id="259" name="Google Shape;259;p25"/>
          <p:cNvSpPr/>
          <p:nvPr/>
        </p:nvSpPr>
        <p:spPr>
          <a:xfrm>
            <a:off x="876300" y="367456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5"/>
          <p:cNvSpPr txBox="1"/>
          <p:nvPr/>
        </p:nvSpPr>
        <p:spPr>
          <a:xfrm>
            <a:off x="990600" y="375076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rs.AddPoint()</a:t>
            </a:r>
            <a:endParaRPr/>
          </a:p>
        </p:txBody>
      </p:sp>
      <p:sp>
        <p:nvSpPr>
          <p:cNvPr id="261" name="Google Shape;261;p25"/>
          <p:cNvSpPr/>
          <p:nvPr/>
        </p:nvSpPr>
        <p:spPr>
          <a:xfrm>
            <a:off x="876300" y="418504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5"/>
          <p:cNvSpPr txBox="1"/>
          <p:nvPr/>
        </p:nvSpPr>
        <p:spPr>
          <a:xfrm>
            <a:off x="990600" y="426124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rs.AddPolyline()</a:t>
            </a:r>
            <a:endParaRPr/>
          </a:p>
        </p:txBody>
      </p:sp>
      <p:sp>
        <p:nvSpPr>
          <p:cNvPr id="263" name="Google Shape;263;p25"/>
          <p:cNvSpPr/>
          <p:nvPr/>
        </p:nvSpPr>
        <p:spPr>
          <a:xfrm>
            <a:off x="876300" y="469552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5"/>
          <p:cNvSpPr txBox="1"/>
          <p:nvPr/>
        </p:nvSpPr>
        <p:spPr>
          <a:xfrm>
            <a:off x="990600" y="477172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rs.AddNurbsCurve()</a:t>
            </a:r>
            <a:endParaRPr/>
          </a:p>
        </p:txBody>
      </p:sp>
      <p:sp>
        <p:nvSpPr>
          <p:cNvPr id="265" name="Google Shape;265;p25"/>
          <p:cNvSpPr/>
          <p:nvPr/>
        </p:nvSpPr>
        <p:spPr>
          <a:xfrm>
            <a:off x="876300" y="520600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25"/>
          <p:cNvSpPr txBox="1"/>
          <p:nvPr/>
        </p:nvSpPr>
        <p:spPr>
          <a:xfrm>
            <a:off x="990600" y="528220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rs.AddText()</a:t>
            </a:r>
            <a:endParaRPr/>
          </a:p>
        </p:txBody>
      </p:sp>
      <p:sp>
        <p:nvSpPr>
          <p:cNvPr id="267" name="Google Shape;267;p25"/>
          <p:cNvSpPr/>
          <p:nvPr/>
        </p:nvSpPr>
        <p:spPr>
          <a:xfrm>
            <a:off x="876300" y="254883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5"/>
          <p:cNvSpPr/>
          <p:nvPr/>
        </p:nvSpPr>
        <p:spPr>
          <a:xfrm>
            <a:off x="876300" y="305931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5"/>
          <p:cNvSpPr/>
          <p:nvPr/>
        </p:nvSpPr>
        <p:spPr>
          <a:xfrm>
            <a:off x="876300" y="356979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5"/>
          <p:cNvSpPr/>
          <p:nvPr/>
        </p:nvSpPr>
        <p:spPr>
          <a:xfrm>
            <a:off x="876300" y="408027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5"/>
          <p:cNvSpPr/>
          <p:nvPr/>
        </p:nvSpPr>
        <p:spPr>
          <a:xfrm>
            <a:off x="876300" y="459075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5"/>
          <p:cNvSpPr/>
          <p:nvPr/>
        </p:nvSpPr>
        <p:spPr>
          <a:xfrm>
            <a:off x="876300" y="510123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5"/>
          <p:cNvSpPr/>
          <p:nvPr/>
        </p:nvSpPr>
        <p:spPr>
          <a:xfrm>
            <a:off x="876300" y="5611713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25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2. Geometry Creation</a:t>
            </a:r>
            <a:endParaRPr/>
          </a:p>
        </p:txBody>
      </p:sp>
      <p:sp>
        <p:nvSpPr>
          <p:cNvPr id="275" name="Google Shape;275;p25"/>
          <p:cNvSpPr/>
          <p:nvPr/>
        </p:nvSpPr>
        <p:spPr>
          <a:xfrm>
            <a:off x="6980100" y="1424500"/>
            <a:ext cx="4650000" cy="4619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rhinoscriptsyntax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as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random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Create 10 random spheres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in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range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):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random.uniform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20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y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random.uniform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20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z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random.uniform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center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[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y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z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radius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random.uniform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0.5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2.0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rs.AddSphere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center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radius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6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175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6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0137" y="1428750"/>
            <a:ext cx="4286250" cy="42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6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38237" y="1466850"/>
            <a:ext cx="4210050" cy="421005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6"/>
          <p:cNvSpPr txBox="1"/>
          <p:nvPr/>
        </p:nvSpPr>
        <p:spPr>
          <a:xfrm>
            <a:off x="6286500" y="1619250"/>
            <a:ext cx="5324475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We transform objects to create arrays and iterative structures.</a:t>
            </a:r>
            <a:endParaRPr/>
          </a:p>
        </p:txBody>
      </p:sp>
      <p:sp>
        <p:nvSpPr>
          <p:cNvPr id="284" name="Google Shape;284;p26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3. Object Manipulation</a:t>
            </a:r>
            <a:endParaRPr/>
          </a:p>
        </p:txBody>
      </p:sp>
      <p:sp>
        <p:nvSpPr>
          <p:cNvPr id="285" name="Google Shape;285;p26"/>
          <p:cNvSpPr txBox="1"/>
          <p:nvPr/>
        </p:nvSpPr>
        <p:spPr>
          <a:xfrm>
            <a:off x="6286500" y="2705100"/>
            <a:ext cx="4496100" cy="1993800"/>
          </a:xfrm>
          <a:prstGeom prst="rect">
            <a:avLst/>
          </a:prstGeom>
          <a:solidFill>
            <a:srgbClr val="CBD5E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b="1">
                <a:solidFill>
                  <a:srgbClr val="F97316"/>
                </a:solidFill>
                <a:latin typeface="Inter"/>
                <a:ea typeface="Inter"/>
                <a:cs typeface="Inter"/>
                <a:sym typeface="Inter"/>
              </a:rPr>
              <a:t>Vibe Prompt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  <a:p>
            <a:pPr marL="762000" marR="762000" lvl="0" indent="0" algn="l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"Take the selected object and create a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spiral tower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by copying, moving, and rotating it upwards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10 times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."</a:t>
            </a:r>
            <a:endParaRPr sz="1050" b="1">
              <a:solidFill>
                <a:srgbClr val="F97316"/>
              </a:solidFill>
              <a:highlight>
                <a:srgbClr val="F8FAFC"/>
              </a:highlight>
              <a:latin typeface="Inter"/>
              <a:ea typeface="Inter"/>
              <a:cs typeface="Inter"/>
              <a:sym typeface="Inter"/>
            </a:endParaRPr>
          </a:p>
          <a:p>
            <a:pPr marL="571500" marR="5715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34155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7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7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025" y="1428750"/>
            <a:ext cx="5324475" cy="484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7"/>
          <p:cNvSpPr txBox="1"/>
          <p:nvPr/>
        </p:nvSpPr>
        <p:spPr>
          <a:xfrm>
            <a:off x="876300" y="1724025"/>
            <a:ext cx="4970621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3B82F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Core Functions</a:t>
            </a:r>
            <a:endParaRPr/>
          </a:p>
        </p:txBody>
      </p:sp>
      <p:sp>
        <p:nvSpPr>
          <p:cNvPr id="293" name="Google Shape;293;p27"/>
          <p:cNvSpPr/>
          <p:nvPr/>
        </p:nvSpPr>
        <p:spPr>
          <a:xfrm>
            <a:off x="876300" y="214312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27"/>
          <p:cNvSpPr txBox="1"/>
          <p:nvPr/>
        </p:nvSpPr>
        <p:spPr>
          <a:xfrm>
            <a:off x="990600" y="221932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rs.MoveObject()</a:t>
            </a:r>
            <a:endParaRPr/>
          </a:p>
        </p:txBody>
      </p:sp>
      <p:sp>
        <p:nvSpPr>
          <p:cNvPr id="295" name="Google Shape;295;p27"/>
          <p:cNvSpPr/>
          <p:nvPr/>
        </p:nvSpPr>
        <p:spPr>
          <a:xfrm>
            <a:off x="876300" y="265360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27"/>
          <p:cNvSpPr txBox="1"/>
          <p:nvPr/>
        </p:nvSpPr>
        <p:spPr>
          <a:xfrm>
            <a:off x="990600" y="272980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rs.CopyObject()</a:t>
            </a:r>
            <a:endParaRPr/>
          </a:p>
        </p:txBody>
      </p:sp>
      <p:sp>
        <p:nvSpPr>
          <p:cNvPr id="297" name="Google Shape;297;p27"/>
          <p:cNvSpPr/>
          <p:nvPr/>
        </p:nvSpPr>
        <p:spPr>
          <a:xfrm>
            <a:off x="876300" y="316408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7"/>
          <p:cNvSpPr txBox="1"/>
          <p:nvPr/>
        </p:nvSpPr>
        <p:spPr>
          <a:xfrm>
            <a:off x="990600" y="324028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rs.RotateObject()</a:t>
            </a:r>
            <a:endParaRPr/>
          </a:p>
        </p:txBody>
      </p:sp>
      <p:sp>
        <p:nvSpPr>
          <p:cNvPr id="299" name="Google Shape;299;p27"/>
          <p:cNvSpPr/>
          <p:nvPr/>
        </p:nvSpPr>
        <p:spPr>
          <a:xfrm>
            <a:off x="876300" y="367456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7"/>
          <p:cNvSpPr txBox="1"/>
          <p:nvPr/>
        </p:nvSpPr>
        <p:spPr>
          <a:xfrm>
            <a:off x="990600" y="375076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rs.ScaleObject()</a:t>
            </a:r>
            <a:endParaRPr/>
          </a:p>
        </p:txBody>
      </p:sp>
      <p:sp>
        <p:nvSpPr>
          <p:cNvPr id="301" name="Google Shape;301;p27"/>
          <p:cNvSpPr/>
          <p:nvPr/>
        </p:nvSpPr>
        <p:spPr>
          <a:xfrm>
            <a:off x="876300" y="418504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7"/>
          <p:cNvSpPr txBox="1"/>
          <p:nvPr/>
        </p:nvSpPr>
        <p:spPr>
          <a:xfrm>
            <a:off x="990600" y="426124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rs.MirrorObject()</a:t>
            </a:r>
            <a:endParaRPr/>
          </a:p>
        </p:txBody>
      </p:sp>
      <p:sp>
        <p:nvSpPr>
          <p:cNvPr id="303" name="Google Shape;303;p27"/>
          <p:cNvSpPr/>
          <p:nvPr/>
        </p:nvSpPr>
        <p:spPr>
          <a:xfrm>
            <a:off x="876300" y="469552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27"/>
          <p:cNvSpPr txBox="1"/>
          <p:nvPr/>
        </p:nvSpPr>
        <p:spPr>
          <a:xfrm>
            <a:off x="990600" y="477172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rs.OrientObject()</a:t>
            </a:r>
            <a:endParaRPr/>
          </a:p>
        </p:txBody>
      </p:sp>
      <p:sp>
        <p:nvSpPr>
          <p:cNvPr id="305" name="Google Shape;305;p27"/>
          <p:cNvSpPr/>
          <p:nvPr/>
        </p:nvSpPr>
        <p:spPr>
          <a:xfrm>
            <a:off x="876300" y="254883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27"/>
          <p:cNvSpPr/>
          <p:nvPr/>
        </p:nvSpPr>
        <p:spPr>
          <a:xfrm>
            <a:off x="876300" y="305931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7"/>
          <p:cNvSpPr/>
          <p:nvPr/>
        </p:nvSpPr>
        <p:spPr>
          <a:xfrm>
            <a:off x="876300" y="356979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7"/>
          <p:cNvSpPr/>
          <p:nvPr/>
        </p:nvSpPr>
        <p:spPr>
          <a:xfrm>
            <a:off x="876300" y="408027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27"/>
          <p:cNvSpPr/>
          <p:nvPr/>
        </p:nvSpPr>
        <p:spPr>
          <a:xfrm>
            <a:off x="876300" y="459075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27"/>
          <p:cNvSpPr/>
          <p:nvPr/>
        </p:nvSpPr>
        <p:spPr>
          <a:xfrm>
            <a:off x="876300" y="510123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27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3. Object Manipulation</a:t>
            </a:r>
            <a:endParaRPr/>
          </a:p>
        </p:txBody>
      </p:sp>
      <p:sp>
        <p:nvSpPr>
          <p:cNvPr id="312" name="Google Shape;312;p27"/>
          <p:cNvSpPr/>
          <p:nvPr/>
        </p:nvSpPr>
        <p:spPr>
          <a:xfrm>
            <a:off x="6980100" y="1424500"/>
            <a:ext cx="4650000" cy="4619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rhinoscriptsyntax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as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obj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rs.GetObject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"Select object to tower"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obj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Copy, Move, Rotate 10 times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in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range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):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   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new_obj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rs.CopyObject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obj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    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    </a:t>
            </a: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Move up (z) and rotate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   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move_vec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[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*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rs.MoveObject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new_obj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move_vec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rs.RotateObject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new_obj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[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],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*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15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569CD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28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8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86500" y="1428750"/>
            <a:ext cx="532447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8"/>
          <p:cNvSpPr txBox="1"/>
          <p:nvPr/>
        </p:nvSpPr>
        <p:spPr>
          <a:xfrm>
            <a:off x="581025" y="1619250"/>
            <a:ext cx="53244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Control the metadata: Name, Color, and Layer.</a:t>
            </a:r>
            <a:endParaRPr/>
          </a:p>
        </p:txBody>
      </p:sp>
      <p:pic>
        <p:nvPicPr>
          <p:cNvPr id="320" name="Google Shape;320;p28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6500" y="1428750"/>
            <a:ext cx="532447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8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4. Object Attributes</a:t>
            </a:r>
            <a:endParaRPr/>
          </a:p>
        </p:txBody>
      </p:sp>
      <p:sp>
        <p:nvSpPr>
          <p:cNvPr id="322" name="Google Shape;322;p28"/>
          <p:cNvSpPr txBox="1"/>
          <p:nvPr/>
        </p:nvSpPr>
        <p:spPr>
          <a:xfrm>
            <a:off x="768025" y="2499750"/>
            <a:ext cx="4496100" cy="1710600"/>
          </a:xfrm>
          <a:prstGeom prst="rect">
            <a:avLst/>
          </a:prstGeom>
          <a:solidFill>
            <a:srgbClr val="CBD5E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90500" marR="190500" lvl="0" indent="0" algn="l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b="1">
                <a:solidFill>
                  <a:srgbClr val="F97316"/>
                </a:solidFill>
                <a:highlight>
                  <a:srgbClr val="F8FAFC"/>
                </a:highlight>
                <a:latin typeface="Inter"/>
                <a:ea typeface="Inter"/>
                <a:cs typeface="Inter"/>
                <a:sym typeface="Inter"/>
              </a:rPr>
              <a:t>Vibe Prompt</a:t>
            </a:r>
            <a:endParaRPr sz="1050" b="1">
              <a:solidFill>
                <a:srgbClr val="F97316"/>
              </a:solidFill>
              <a:highlight>
                <a:srgbClr val="F8FAFC"/>
              </a:highlight>
              <a:latin typeface="Inter"/>
              <a:ea typeface="Inter"/>
              <a:cs typeface="Inter"/>
              <a:sym typeface="Inter"/>
            </a:endParaRPr>
          </a:p>
          <a:p>
            <a:pPr marL="190500" marR="190500" lvl="0" indent="0" algn="l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"Rename the selected object to </a:t>
            </a:r>
            <a:r>
              <a:rPr lang="en-US" sz="1350" b="1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'MySpecialObject'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and change its display color to </a:t>
            </a:r>
            <a:r>
              <a:rPr lang="en-US" sz="1350" b="1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Electric Blue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."</a:t>
            </a:r>
            <a:endParaRPr sz="1350">
              <a:solidFill>
                <a:srgbClr val="0F172A"/>
              </a:solidFill>
              <a:highlight>
                <a:srgbClr val="F8FAFC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334155"/>
              </a:solidFill>
              <a:highlight>
                <a:srgbClr val="FFFFFF"/>
              </a:highlight>
              <a:latin typeface="Inter"/>
              <a:ea typeface="Inter"/>
              <a:cs typeface="Inter"/>
              <a:sym typeface="Inter"/>
            </a:endParaRPr>
          </a:p>
          <a:p>
            <a:pPr marL="571500" marR="5715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34155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9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29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025" y="1428750"/>
            <a:ext cx="5324475" cy="484822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9"/>
          <p:cNvSpPr txBox="1"/>
          <p:nvPr/>
        </p:nvSpPr>
        <p:spPr>
          <a:xfrm>
            <a:off x="876300" y="1724025"/>
            <a:ext cx="4970621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3B82F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Core Functions</a:t>
            </a:r>
            <a:endParaRPr/>
          </a:p>
        </p:txBody>
      </p:sp>
      <p:sp>
        <p:nvSpPr>
          <p:cNvPr id="330" name="Google Shape;330;p29"/>
          <p:cNvSpPr/>
          <p:nvPr/>
        </p:nvSpPr>
        <p:spPr>
          <a:xfrm>
            <a:off x="876300" y="214312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29"/>
          <p:cNvSpPr txBox="1"/>
          <p:nvPr/>
        </p:nvSpPr>
        <p:spPr>
          <a:xfrm>
            <a:off x="990600" y="221932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rs.ObjectLayer()</a:t>
            </a:r>
            <a:endParaRPr/>
          </a:p>
        </p:txBody>
      </p:sp>
      <p:sp>
        <p:nvSpPr>
          <p:cNvPr id="332" name="Google Shape;332;p29"/>
          <p:cNvSpPr/>
          <p:nvPr/>
        </p:nvSpPr>
        <p:spPr>
          <a:xfrm>
            <a:off x="876300" y="265360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29"/>
          <p:cNvSpPr txBox="1"/>
          <p:nvPr/>
        </p:nvSpPr>
        <p:spPr>
          <a:xfrm>
            <a:off x="990600" y="272980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rs.ObjectColor()</a:t>
            </a:r>
            <a:endParaRPr/>
          </a:p>
        </p:txBody>
      </p:sp>
      <p:sp>
        <p:nvSpPr>
          <p:cNvPr id="334" name="Google Shape;334;p29"/>
          <p:cNvSpPr/>
          <p:nvPr/>
        </p:nvSpPr>
        <p:spPr>
          <a:xfrm>
            <a:off x="876300" y="316408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29"/>
          <p:cNvSpPr txBox="1"/>
          <p:nvPr/>
        </p:nvSpPr>
        <p:spPr>
          <a:xfrm>
            <a:off x="990600" y="324028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rs.ObjectName()</a:t>
            </a:r>
            <a:endParaRPr/>
          </a:p>
        </p:txBody>
      </p:sp>
      <p:sp>
        <p:nvSpPr>
          <p:cNvPr id="336" name="Google Shape;336;p29"/>
          <p:cNvSpPr/>
          <p:nvPr/>
        </p:nvSpPr>
        <p:spPr>
          <a:xfrm>
            <a:off x="876300" y="367456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29"/>
          <p:cNvSpPr txBox="1"/>
          <p:nvPr/>
        </p:nvSpPr>
        <p:spPr>
          <a:xfrm>
            <a:off x="990600" y="375076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rs.IsObjectHidden()</a:t>
            </a:r>
            <a:endParaRPr/>
          </a:p>
        </p:txBody>
      </p:sp>
      <p:sp>
        <p:nvSpPr>
          <p:cNvPr id="338" name="Google Shape;338;p29"/>
          <p:cNvSpPr/>
          <p:nvPr/>
        </p:nvSpPr>
        <p:spPr>
          <a:xfrm>
            <a:off x="876300" y="418504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29"/>
          <p:cNvSpPr txBox="1"/>
          <p:nvPr/>
        </p:nvSpPr>
        <p:spPr>
          <a:xfrm>
            <a:off x="990600" y="426124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rs.ObjectMaterialIndex()</a:t>
            </a:r>
            <a:endParaRPr/>
          </a:p>
        </p:txBody>
      </p:sp>
      <p:sp>
        <p:nvSpPr>
          <p:cNvPr id="340" name="Google Shape;340;p29"/>
          <p:cNvSpPr/>
          <p:nvPr/>
        </p:nvSpPr>
        <p:spPr>
          <a:xfrm>
            <a:off x="876300" y="469552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29"/>
          <p:cNvSpPr txBox="1"/>
          <p:nvPr/>
        </p:nvSpPr>
        <p:spPr>
          <a:xfrm>
            <a:off x="990600" y="477172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rs.MatchObjectAttributes()</a:t>
            </a:r>
            <a:endParaRPr/>
          </a:p>
        </p:txBody>
      </p:sp>
      <p:sp>
        <p:nvSpPr>
          <p:cNvPr id="342" name="Google Shape;342;p29"/>
          <p:cNvSpPr/>
          <p:nvPr/>
        </p:nvSpPr>
        <p:spPr>
          <a:xfrm>
            <a:off x="876300" y="254883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29"/>
          <p:cNvSpPr/>
          <p:nvPr/>
        </p:nvSpPr>
        <p:spPr>
          <a:xfrm>
            <a:off x="876300" y="305931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9"/>
          <p:cNvSpPr/>
          <p:nvPr/>
        </p:nvSpPr>
        <p:spPr>
          <a:xfrm>
            <a:off x="876300" y="356979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9"/>
          <p:cNvSpPr/>
          <p:nvPr/>
        </p:nvSpPr>
        <p:spPr>
          <a:xfrm>
            <a:off x="876300" y="408027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29"/>
          <p:cNvSpPr/>
          <p:nvPr/>
        </p:nvSpPr>
        <p:spPr>
          <a:xfrm>
            <a:off x="876300" y="459075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29"/>
          <p:cNvSpPr/>
          <p:nvPr/>
        </p:nvSpPr>
        <p:spPr>
          <a:xfrm>
            <a:off x="876300" y="510123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29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4. Object Attributes</a:t>
            </a:r>
            <a:endParaRPr/>
          </a:p>
        </p:txBody>
      </p:sp>
      <p:sp>
        <p:nvSpPr>
          <p:cNvPr id="349" name="Google Shape;349;p29"/>
          <p:cNvSpPr/>
          <p:nvPr/>
        </p:nvSpPr>
        <p:spPr>
          <a:xfrm>
            <a:off x="6980100" y="1424500"/>
            <a:ext cx="4650000" cy="4619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rhinoscriptsyntax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as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System.Drawing.Color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obj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rs.GetObject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"Pick an object to paint"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obj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Change name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rs.ObjectName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obj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"MySpecialObject"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Change color to Electric Blue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color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System.Drawing.Color.FromArgb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120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255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rs.ObjectColor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obj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color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569CD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3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30"/>
          <p:cNvSpPr txBox="1"/>
          <p:nvPr/>
        </p:nvSpPr>
        <p:spPr>
          <a:xfrm>
            <a:off x="581025" y="1905000"/>
            <a:ext cx="5190648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5. Analysis</a:t>
            </a:r>
            <a:endParaRPr/>
          </a:p>
        </p:txBody>
      </p:sp>
      <p:sp>
        <p:nvSpPr>
          <p:cNvPr id="356" name="Google Shape;356;p30"/>
          <p:cNvSpPr txBox="1"/>
          <p:nvPr/>
        </p:nvSpPr>
        <p:spPr>
          <a:xfrm>
            <a:off x="581025" y="2943225"/>
            <a:ext cx="49434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Ask geometry for data to drive design decisions.</a:t>
            </a:r>
            <a:endParaRPr/>
          </a:p>
        </p:txBody>
      </p:sp>
      <p:pic>
        <p:nvPicPr>
          <p:cNvPr id="357" name="Google Shape;357;p30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9525"/>
            <a:ext cx="6086475" cy="68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0"/>
          <p:cNvSpPr txBox="1"/>
          <p:nvPr/>
        </p:nvSpPr>
        <p:spPr>
          <a:xfrm>
            <a:off x="581025" y="3654775"/>
            <a:ext cx="4496100" cy="1372200"/>
          </a:xfrm>
          <a:prstGeom prst="rect">
            <a:avLst/>
          </a:prstGeom>
          <a:solidFill>
            <a:srgbClr val="CBD5E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b="1">
                <a:solidFill>
                  <a:srgbClr val="F97316"/>
                </a:solidFill>
                <a:latin typeface="Inter"/>
                <a:ea typeface="Inter"/>
                <a:cs typeface="Inter"/>
                <a:sym typeface="Inter"/>
              </a:rPr>
              <a:t>Vibe Prompt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71500" marR="57150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"Analyze the selected curve and print its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total length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and whether it forms a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closed loop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."</a:t>
            </a:r>
            <a:endParaRPr sz="1050" b="1">
              <a:solidFill>
                <a:srgbClr val="F97316"/>
              </a:solidFill>
              <a:highlight>
                <a:srgbClr val="F8FAFC"/>
              </a:highlight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31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1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025" y="1428750"/>
            <a:ext cx="5324475" cy="484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1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6500" y="1428750"/>
            <a:ext cx="5324475" cy="3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31"/>
          <p:cNvSpPr txBox="1"/>
          <p:nvPr/>
        </p:nvSpPr>
        <p:spPr>
          <a:xfrm>
            <a:off x="876300" y="1724025"/>
            <a:ext cx="4970621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3B82F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Core Functions</a:t>
            </a:r>
            <a:endParaRPr/>
          </a:p>
        </p:txBody>
      </p:sp>
      <p:sp>
        <p:nvSpPr>
          <p:cNvPr id="367" name="Google Shape;367;p31"/>
          <p:cNvSpPr/>
          <p:nvPr/>
        </p:nvSpPr>
        <p:spPr>
          <a:xfrm>
            <a:off x="876300" y="214312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31"/>
          <p:cNvSpPr txBox="1"/>
          <p:nvPr/>
        </p:nvSpPr>
        <p:spPr>
          <a:xfrm>
            <a:off x="990600" y="221932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rs.CurveLength()</a:t>
            </a:r>
            <a:endParaRPr/>
          </a:p>
        </p:txBody>
      </p:sp>
      <p:sp>
        <p:nvSpPr>
          <p:cNvPr id="369" name="Google Shape;369;p31"/>
          <p:cNvSpPr/>
          <p:nvPr/>
        </p:nvSpPr>
        <p:spPr>
          <a:xfrm>
            <a:off x="876300" y="265360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31"/>
          <p:cNvSpPr txBox="1"/>
          <p:nvPr/>
        </p:nvSpPr>
        <p:spPr>
          <a:xfrm>
            <a:off x="990600" y="272980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rs.SurfaceArea()</a:t>
            </a:r>
            <a:endParaRPr/>
          </a:p>
        </p:txBody>
      </p:sp>
      <p:sp>
        <p:nvSpPr>
          <p:cNvPr id="371" name="Google Shape;371;p31"/>
          <p:cNvSpPr/>
          <p:nvPr/>
        </p:nvSpPr>
        <p:spPr>
          <a:xfrm>
            <a:off x="876300" y="316408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31"/>
          <p:cNvSpPr txBox="1"/>
          <p:nvPr/>
        </p:nvSpPr>
        <p:spPr>
          <a:xfrm>
            <a:off x="990600" y="324028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rs.Distance()</a:t>
            </a:r>
            <a:endParaRPr/>
          </a:p>
        </p:txBody>
      </p:sp>
      <p:sp>
        <p:nvSpPr>
          <p:cNvPr id="373" name="Google Shape;373;p31"/>
          <p:cNvSpPr/>
          <p:nvPr/>
        </p:nvSpPr>
        <p:spPr>
          <a:xfrm>
            <a:off x="876300" y="367456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1"/>
          <p:cNvSpPr txBox="1"/>
          <p:nvPr/>
        </p:nvSpPr>
        <p:spPr>
          <a:xfrm>
            <a:off x="990600" y="375076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rs.CurveClosestPoint()</a:t>
            </a:r>
            <a:endParaRPr/>
          </a:p>
        </p:txBody>
      </p:sp>
      <p:sp>
        <p:nvSpPr>
          <p:cNvPr id="375" name="Google Shape;375;p31"/>
          <p:cNvSpPr/>
          <p:nvPr/>
        </p:nvSpPr>
        <p:spPr>
          <a:xfrm>
            <a:off x="876300" y="418504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31"/>
          <p:cNvSpPr txBox="1"/>
          <p:nvPr/>
        </p:nvSpPr>
        <p:spPr>
          <a:xfrm>
            <a:off x="990600" y="426124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rs.IsCurveClosed()</a:t>
            </a:r>
            <a:endParaRPr/>
          </a:p>
        </p:txBody>
      </p:sp>
      <p:sp>
        <p:nvSpPr>
          <p:cNvPr id="377" name="Google Shape;377;p31"/>
          <p:cNvSpPr/>
          <p:nvPr/>
        </p:nvSpPr>
        <p:spPr>
          <a:xfrm>
            <a:off x="876300" y="469552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31"/>
          <p:cNvSpPr txBox="1"/>
          <p:nvPr/>
        </p:nvSpPr>
        <p:spPr>
          <a:xfrm>
            <a:off x="990600" y="477172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rs.SurfaceNormalAtUV()</a:t>
            </a:r>
            <a:endParaRPr/>
          </a:p>
        </p:txBody>
      </p:sp>
      <p:sp>
        <p:nvSpPr>
          <p:cNvPr id="379" name="Google Shape;379;p31"/>
          <p:cNvSpPr/>
          <p:nvPr/>
        </p:nvSpPr>
        <p:spPr>
          <a:xfrm>
            <a:off x="876300" y="254883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31"/>
          <p:cNvSpPr/>
          <p:nvPr/>
        </p:nvSpPr>
        <p:spPr>
          <a:xfrm>
            <a:off x="876300" y="305931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31"/>
          <p:cNvSpPr/>
          <p:nvPr/>
        </p:nvSpPr>
        <p:spPr>
          <a:xfrm>
            <a:off x="876300" y="356979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31"/>
          <p:cNvSpPr/>
          <p:nvPr/>
        </p:nvSpPr>
        <p:spPr>
          <a:xfrm>
            <a:off x="876300" y="408027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31"/>
          <p:cNvSpPr/>
          <p:nvPr/>
        </p:nvSpPr>
        <p:spPr>
          <a:xfrm>
            <a:off x="876300" y="459075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31"/>
          <p:cNvSpPr/>
          <p:nvPr/>
        </p:nvSpPr>
        <p:spPr>
          <a:xfrm>
            <a:off x="876300" y="510123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31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5. Analysis</a:t>
            </a:r>
            <a:endParaRPr/>
          </a:p>
        </p:txBody>
      </p:sp>
      <p:sp>
        <p:nvSpPr>
          <p:cNvPr id="386" name="Google Shape;386;p31"/>
          <p:cNvSpPr/>
          <p:nvPr/>
        </p:nvSpPr>
        <p:spPr>
          <a:xfrm>
            <a:off x="6286500" y="1762516"/>
            <a:ext cx="5324400" cy="4619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rhinoscriptsyntax </a:t>
            </a:r>
            <a:r>
              <a:rPr lang="en-US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rs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crv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2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rs.GetObject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"Select curve"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2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rs.filter.curve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crv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20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Prompt: Measure length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length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2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rs.CurveLength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crv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20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Prompt: Check if closed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is_closed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2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rs.IsCurveClosed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crv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2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f"Length: {length:.2f}"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2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f"Closed Loop: {is_closed}"</a:t>
            </a:r>
            <a:r>
              <a:rPr lang="en-US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32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2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86500" y="1428750"/>
            <a:ext cx="532447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2"/>
          <p:cNvSpPr txBox="1"/>
          <p:nvPr/>
        </p:nvSpPr>
        <p:spPr>
          <a:xfrm>
            <a:off x="581025" y="1619250"/>
            <a:ext cx="53244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Combine shapes to create complex forms.</a:t>
            </a:r>
            <a:endParaRPr/>
          </a:p>
        </p:txBody>
      </p:sp>
      <p:pic>
        <p:nvPicPr>
          <p:cNvPr id="394" name="Google Shape;394;p32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6500" y="1428750"/>
            <a:ext cx="532447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2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6. Topology &amp; Booleans</a:t>
            </a:r>
            <a:endParaRPr/>
          </a:p>
        </p:txBody>
      </p:sp>
      <p:sp>
        <p:nvSpPr>
          <p:cNvPr id="396" name="Google Shape;396;p32"/>
          <p:cNvSpPr txBox="1"/>
          <p:nvPr/>
        </p:nvSpPr>
        <p:spPr>
          <a:xfrm>
            <a:off x="581025" y="3654775"/>
            <a:ext cx="4496100" cy="1372200"/>
          </a:xfrm>
          <a:prstGeom prst="rect">
            <a:avLst/>
          </a:prstGeom>
          <a:solidFill>
            <a:srgbClr val="CBD5E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b="1">
                <a:solidFill>
                  <a:srgbClr val="F97316"/>
                </a:solidFill>
                <a:latin typeface="Inter"/>
                <a:ea typeface="Inter"/>
                <a:cs typeface="Inter"/>
                <a:sym typeface="Inter"/>
              </a:rPr>
              <a:t>Vibe Prompt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71500" marR="57150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"Create two overlapping circles and merge them into a single boundary using a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Boolean Union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operation."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33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33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025" y="1428750"/>
            <a:ext cx="5324475" cy="484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33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6500" y="1428750"/>
            <a:ext cx="5324475" cy="3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33"/>
          <p:cNvSpPr txBox="1"/>
          <p:nvPr/>
        </p:nvSpPr>
        <p:spPr>
          <a:xfrm>
            <a:off x="876300" y="1724025"/>
            <a:ext cx="4970621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3B82F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Core Functions</a:t>
            </a:r>
            <a:endParaRPr/>
          </a:p>
        </p:txBody>
      </p:sp>
      <p:sp>
        <p:nvSpPr>
          <p:cNvPr id="405" name="Google Shape;405;p33"/>
          <p:cNvSpPr/>
          <p:nvPr/>
        </p:nvSpPr>
        <p:spPr>
          <a:xfrm>
            <a:off x="876300" y="214312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33"/>
          <p:cNvSpPr txBox="1"/>
          <p:nvPr/>
        </p:nvSpPr>
        <p:spPr>
          <a:xfrm>
            <a:off x="990600" y="221932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rs.BooleanUnion()</a:t>
            </a:r>
            <a:endParaRPr/>
          </a:p>
        </p:txBody>
      </p:sp>
      <p:sp>
        <p:nvSpPr>
          <p:cNvPr id="407" name="Google Shape;407;p33"/>
          <p:cNvSpPr/>
          <p:nvPr/>
        </p:nvSpPr>
        <p:spPr>
          <a:xfrm>
            <a:off x="876300" y="265360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33"/>
          <p:cNvSpPr txBox="1"/>
          <p:nvPr/>
        </p:nvSpPr>
        <p:spPr>
          <a:xfrm>
            <a:off x="990600" y="272980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rs.BooleanDifference()</a:t>
            </a:r>
            <a:endParaRPr/>
          </a:p>
        </p:txBody>
      </p:sp>
      <p:sp>
        <p:nvSpPr>
          <p:cNvPr id="409" name="Google Shape;409;p33"/>
          <p:cNvSpPr/>
          <p:nvPr/>
        </p:nvSpPr>
        <p:spPr>
          <a:xfrm>
            <a:off x="876300" y="316408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33"/>
          <p:cNvSpPr txBox="1"/>
          <p:nvPr/>
        </p:nvSpPr>
        <p:spPr>
          <a:xfrm>
            <a:off x="990600" y="324028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rs.TrimCurve()</a:t>
            </a:r>
            <a:endParaRPr/>
          </a:p>
        </p:txBody>
      </p:sp>
      <p:sp>
        <p:nvSpPr>
          <p:cNvPr id="411" name="Google Shape;411;p33"/>
          <p:cNvSpPr/>
          <p:nvPr/>
        </p:nvSpPr>
        <p:spPr>
          <a:xfrm>
            <a:off x="876300" y="367456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33"/>
          <p:cNvSpPr txBox="1"/>
          <p:nvPr/>
        </p:nvSpPr>
        <p:spPr>
          <a:xfrm>
            <a:off x="990600" y="375076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rs.JoinCurves()</a:t>
            </a:r>
            <a:endParaRPr/>
          </a:p>
        </p:txBody>
      </p:sp>
      <p:sp>
        <p:nvSpPr>
          <p:cNvPr id="413" name="Google Shape;413;p33"/>
          <p:cNvSpPr/>
          <p:nvPr/>
        </p:nvSpPr>
        <p:spPr>
          <a:xfrm>
            <a:off x="876300" y="418504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33"/>
          <p:cNvSpPr txBox="1"/>
          <p:nvPr/>
        </p:nvSpPr>
        <p:spPr>
          <a:xfrm>
            <a:off x="990600" y="426124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rs.ExplodePolysurfaces()</a:t>
            </a:r>
            <a:endParaRPr/>
          </a:p>
        </p:txBody>
      </p:sp>
      <p:sp>
        <p:nvSpPr>
          <p:cNvPr id="415" name="Google Shape;415;p33"/>
          <p:cNvSpPr/>
          <p:nvPr/>
        </p:nvSpPr>
        <p:spPr>
          <a:xfrm>
            <a:off x="876300" y="469552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33"/>
          <p:cNvSpPr txBox="1"/>
          <p:nvPr/>
        </p:nvSpPr>
        <p:spPr>
          <a:xfrm>
            <a:off x="990600" y="477172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rs.SplitBrep()</a:t>
            </a:r>
            <a:endParaRPr/>
          </a:p>
        </p:txBody>
      </p:sp>
      <p:sp>
        <p:nvSpPr>
          <p:cNvPr id="417" name="Google Shape;417;p33"/>
          <p:cNvSpPr/>
          <p:nvPr/>
        </p:nvSpPr>
        <p:spPr>
          <a:xfrm>
            <a:off x="876300" y="254883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33"/>
          <p:cNvSpPr/>
          <p:nvPr/>
        </p:nvSpPr>
        <p:spPr>
          <a:xfrm>
            <a:off x="876300" y="305931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33"/>
          <p:cNvSpPr/>
          <p:nvPr/>
        </p:nvSpPr>
        <p:spPr>
          <a:xfrm>
            <a:off x="876300" y="356979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33"/>
          <p:cNvSpPr/>
          <p:nvPr/>
        </p:nvSpPr>
        <p:spPr>
          <a:xfrm>
            <a:off x="876300" y="408027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33"/>
          <p:cNvSpPr/>
          <p:nvPr/>
        </p:nvSpPr>
        <p:spPr>
          <a:xfrm>
            <a:off x="876300" y="459075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33"/>
          <p:cNvSpPr/>
          <p:nvPr/>
        </p:nvSpPr>
        <p:spPr>
          <a:xfrm>
            <a:off x="876300" y="510123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33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6. Topology &amp; Booleans</a:t>
            </a:r>
            <a:endParaRPr/>
          </a:p>
        </p:txBody>
      </p:sp>
      <p:sp>
        <p:nvSpPr>
          <p:cNvPr id="424" name="Google Shape;424;p33"/>
          <p:cNvSpPr/>
          <p:nvPr/>
        </p:nvSpPr>
        <p:spPr>
          <a:xfrm>
            <a:off x="6286500" y="1762516"/>
            <a:ext cx="5324400" cy="4619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rhinoscriptsyntax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as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Create two overlapping circles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c1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rs.AddCircle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([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],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c2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rs.AddCircle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([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],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Merge them into one shape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result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rs.CurveBooleanUnion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([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c1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c2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])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result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rs.DeleteObjects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([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c1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c2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]) </a:t>
            </a: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Cleanup originals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print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"Curves merged successfully."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569CD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p34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34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0137" y="1428750"/>
            <a:ext cx="4286250" cy="42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34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38237" y="1466850"/>
            <a:ext cx="4210050" cy="421005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34"/>
          <p:cNvSpPr txBox="1"/>
          <p:nvPr/>
        </p:nvSpPr>
        <p:spPr>
          <a:xfrm>
            <a:off x="6286500" y="1619250"/>
            <a:ext cx="53244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Calculate 3D data without drawing helper lines.</a:t>
            </a:r>
            <a:endParaRPr/>
          </a:p>
        </p:txBody>
      </p:sp>
      <p:sp>
        <p:nvSpPr>
          <p:cNvPr id="433" name="Google Shape;433;p34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7. Math &amp; Vectors</a:t>
            </a:r>
            <a:endParaRPr/>
          </a:p>
        </p:txBody>
      </p:sp>
      <p:sp>
        <p:nvSpPr>
          <p:cNvPr id="434" name="Google Shape;434;p34"/>
          <p:cNvSpPr txBox="1"/>
          <p:nvPr/>
        </p:nvSpPr>
        <p:spPr>
          <a:xfrm>
            <a:off x="6407500" y="2400300"/>
            <a:ext cx="4496100" cy="1133100"/>
          </a:xfrm>
          <a:prstGeom prst="rect">
            <a:avLst/>
          </a:prstGeom>
          <a:solidFill>
            <a:srgbClr val="CBD5E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b="1">
                <a:solidFill>
                  <a:srgbClr val="F97316"/>
                </a:solidFill>
                <a:latin typeface="Inter"/>
                <a:ea typeface="Inter"/>
                <a:cs typeface="Inter"/>
                <a:sym typeface="Inter"/>
              </a:rPr>
              <a:t>Vibe Prompt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71500" marR="57150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"Calculate the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vector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and precise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distance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between two points clicked by the user."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/>
        </p:nvSpPr>
        <p:spPr>
          <a:xfrm>
            <a:off x="581025" y="304750"/>
            <a:ext cx="11581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Inter"/>
                <a:ea typeface="Inter"/>
                <a:cs typeface="Inter"/>
                <a:sym typeface="Inter"/>
              </a:rPr>
              <a:t>General resources: Learn Python</a:t>
            </a:r>
            <a:endParaRPr/>
          </a:p>
        </p:txBody>
      </p:sp>
      <p:sp>
        <p:nvSpPr>
          <p:cNvPr id="118" name="Google Shape;118;p17"/>
          <p:cNvSpPr txBox="1"/>
          <p:nvPr/>
        </p:nvSpPr>
        <p:spPr>
          <a:xfrm>
            <a:off x="657800" y="1396725"/>
            <a:ext cx="27000" cy="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25" y="930125"/>
            <a:ext cx="5678900" cy="412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891250" y="5258250"/>
            <a:ext cx="52227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u="sng">
                <a:solidFill>
                  <a:schemeClr val="hlink"/>
                </a:solidFill>
                <a:hlinkClick r:id="rId4"/>
              </a:rPr>
              <a:t>https://www.w3schools.com/python/</a:t>
            </a:r>
            <a:r>
              <a:rPr lang="en-US" sz="2300">
                <a:solidFill>
                  <a:schemeClr val="dk1"/>
                </a:solidFill>
              </a:rPr>
              <a:t> </a:t>
            </a:r>
            <a:endParaRPr sz="100"/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2325" y="1011250"/>
            <a:ext cx="5627277" cy="401305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7"/>
          <p:cNvSpPr txBox="1"/>
          <p:nvPr/>
        </p:nvSpPr>
        <p:spPr>
          <a:xfrm>
            <a:off x="6614613" y="5258250"/>
            <a:ext cx="52227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u="sng">
                <a:solidFill>
                  <a:schemeClr val="hlink"/>
                </a:solidFill>
                <a:hlinkClick r:id="rId6"/>
              </a:rPr>
              <a:t>https://www.w3schools.com/python/python_reference.asp</a:t>
            </a:r>
            <a:r>
              <a:rPr lang="en-US" sz="2300">
                <a:solidFill>
                  <a:schemeClr val="dk1"/>
                </a:solidFill>
              </a:rPr>
              <a:t> </a:t>
            </a:r>
            <a:endParaRPr sz="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p35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35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025" y="1428750"/>
            <a:ext cx="5324475" cy="484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35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6500" y="1428750"/>
            <a:ext cx="5324475" cy="3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35"/>
          <p:cNvSpPr txBox="1"/>
          <p:nvPr/>
        </p:nvSpPr>
        <p:spPr>
          <a:xfrm>
            <a:off x="876300" y="1724025"/>
            <a:ext cx="4970621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3B82F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Core Functions</a:t>
            </a:r>
            <a:endParaRPr/>
          </a:p>
        </p:txBody>
      </p:sp>
      <p:sp>
        <p:nvSpPr>
          <p:cNvPr id="443" name="Google Shape;443;p35"/>
          <p:cNvSpPr/>
          <p:nvPr/>
        </p:nvSpPr>
        <p:spPr>
          <a:xfrm>
            <a:off x="876300" y="214312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35"/>
          <p:cNvSpPr txBox="1"/>
          <p:nvPr/>
        </p:nvSpPr>
        <p:spPr>
          <a:xfrm>
            <a:off x="990600" y="221932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rs.VectorAdd()</a:t>
            </a:r>
            <a:endParaRPr/>
          </a:p>
        </p:txBody>
      </p:sp>
      <p:sp>
        <p:nvSpPr>
          <p:cNvPr id="445" name="Google Shape;445;p35"/>
          <p:cNvSpPr/>
          <p:nvPr/>
        </p:nvSpPr>
        <p:spPr>
          <a:xfrm>
            <a:off x="876300" y="265360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35"/>
          <p:cNvSpPr txBox="1"/>
          <p:nvPr/>
        </p:nvSpPr>
        <p:spPr>
          <a:xfrm>
            <a:off x="990600" y="272980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rs.VectorSubtract()</a:t>
            </a:r>
            <a:endParaRPr/>
          </a:p>
        </p:txBody>
      </p:sp>
      <p:sp>
        <p:nvSpPr>
          <p:cNvPr id="447" name="Google Shape;447;p35"/>
          <p:cNvSpPr/>
          <p:nvPr/>
        </p:nvSpPr>
        <p:spPr>
          <a:xfrm>
            <a:off x="876300" y="316408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35"/>
          <p:cNvSpPr txBox="1"/>
          <p:nvPr/>
        </p:nvSpPr>
        <p:spPr>
          <a:xfrm>
            <a:off x="990600" y="324028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rs.VectorCreate()</a:t>
            </a:r>
            <a:endParaRPr/>
          </a:p>
        </p:txBody>
      </p:sp>
      <p:sp>
        <p:nvSpPr>
          <p:cNvPr id="449" name="Google Shape;449;p35"/>
          <p:cNvSpPr/>
          <p:nvPr/>
        </p:nvSpPr>
        <p:spPr>
          <a:xfrm>
            <a:off x="876300" y="367456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35"/>
          <p:cNvSpPr txBox="1"/>
          <p:nvPr/>
        </p:nvSpPr>
        <p:spPr>
          <a:xfrm>
            <a:off x="990600" y="375076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rs.VectorScale()</a:t>
            </a:r>
            <a:endParaRPr/>
          </a:p>
        </p:txBody>
      </p:sp>
      <p:sp>
        <p:nvSpPr>
          <p:cNvPr id="451" name="Google Shape;451;p35"/>
          <p:cNvSpPr/>
          <p:nvPr/>
        </p:nvSpPr>
        <p:spPr>
          <a:xfrm>
            <a:off x="876300" y="418504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35"/>
          <p:cNvSpPr txBox="1"/>
          <p:nvPr/>
        </p:nvSpPr>
        <p:spPr>
          <a:xfrm>
            <a:off x="990600" y="426124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rs.VectorLength()</a:t>
            </a:r>
            <a:endParaRPr/>
          </a:p>
        </p:txBody>
      </p:sp>
      <p:sp>
        <p:nvSpPr>
          <p:cNvPr id="453" name="Google Shape;453;p35"/>
          <p:cNvSpPr/>
          <p:nvPr/>
        </p:nvSpPr>
        <p:spPr>
          <a:xfrm>
            <a:off x="876300" y="469552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35"/>
          <p:cNvSpPr txBox="1"/>
          <p:nvPr/>
        </p:nvSpPr>
        <p:spPr>
          <a:xfrm>
            <a:off x="990600" y="477172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rs.Distance()</a:t>
            </a:r>
            <a:endParaRPr/>
          </a:p>
        </p:txBody>
      </p:sp>
      <p:sp>
        <p:nvSpPr>
          <p:cNvPr id="455" name="Google Shape;455;p35"/>
          <p:cNvSpPr/>
          <p:nvPr/>
        </p:nvSpPr>
        <p:spPr>
          <a:xfrm>
            <a:off x="876300" y="254883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35"/>
          <p:cNvSpPr/>
          <p:nvPr/>
        </p:nvSpPr>
        <p:spPr>
          <a:xfrm>
            <a:off x="876300" y="305931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35"/>
          <p:cNvSpPr/>
          <p:nvPr/>
        </p:nvSpPr>
        <p:spPr>
          <a:xfrm>
            <a:off x="876300" y="356979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35"/>
          <p:cNvSpPr/>
          <p:nvPr/>
        </p:nvSpPr>
        <p:spPr>
          <a:xfrm>
            <a:off x="876300" y="408027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35"/>
          <p:cNvSpPr/>
          <p:nvPr/>
        </p:nvSpPr>
        <p:spPr>
          <a:xfrm>
            <a:off x="876300" y="459075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35"/>
          <p:cNvSpPr/>
          <p:nvPr/>
        </p:nvSpPr>
        <p:spPr>
          <a:xfrm>
            <a:off x="876300" y="510123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35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7. Math &amp; Vectors</a:t>
            </a:r>
            <a:endParaRPr/>
          </a:p>
        </p:txBody>
      </p:sp>
      <p:sp>
        <p:nvSpPr>
          <p:cNvPr id="462" name="Google Shape;462;p35"/>
          <p:cNvSpPr/>
          <p:nvPr/>
        </p:nvSpPr>
        <p:spPr>
          <a:xfrm>
            <a:off x="6286500" y="1762516"/>
            <a:ext cx="5324400" cy="4619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rhinoscriptsyntax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as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pt_a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rs.GetPoint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"Point A"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pt_b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rs.GetPoint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"Point B"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pt_a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pt_b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Create vector from A to B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vec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rs.VectorCreate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pt_b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pt_a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Get distance (Length)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dist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rs.VectorLength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vec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print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f"Vector: {vec}"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print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f"Distance: {dist}"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569CD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36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36"/>
          <p:cNvSpPr txBox="1"/>
          <p:nvPr/>
        </p:nvSpPr>
        <p:spPr>
          <a:xfrm>
            <a:off x="581025" y="1905000"/>
            <a:ext cx="5190648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8. Viewport Control</a:t>
            </a:r>
            <a:endParaRPr/>
          </a:p>
        </p:txBody>
      </p:sp>
      <p:sp>
        <p:nvSpPr>
          <p:cNvPr id="469" name="Google Shape;469;p36"/>
          <p:cNvSpPr txBox="1"/>
          <p:nvPr/>
        </p:nvSpPr>
        <p:spPr>
          <a:xfrm>
            <a:off x="581025" y="2943225"/>
            <a:ext cx="49434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Control the camera to automate presentations.</a:t>
            </a:r>
            <a:endParaRPr/>
          </a:p>
        </p:txBody>
      </p:sp>
      <p:pic>
        <p:nvPicPr>
          <p:cNvPr id="470" name="Google Shape;470;p36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9525"/>
            <a:ext cx="6086475" cy="68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36"/>
          <p:cNvSpPr txBox="1"/>
          <p:nvPr/>
        </p:nvSpPr>
        <p:spPr>
          <a:xfrm>
            <a:off x="581025" y="3645175"/>
            <a:ext cx="4496100" cy="1372200"/>
          </a:xfrm>
          <a:prstGeom prst="rect">
            <a:avLst/>
          </a:prstGeom>
          <a:solidFill>
            <a:srgbClr val="CBD5E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b="1">
                <a:solidFill>
                  <a:srgbClr val="F97316"/>
                </a:solidFill>
                <a:latin typeface="Inter"/>
                <a:ea typeface="Inter"/>
                <a:cs typeface="Inter"/>
                <a:sym typeface="Inter"/>
              </a:rPr>
              <a:t>Vibe Prompt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71500" marR="57150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"Create a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turntable animation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by rotating the current view 360 degrees in small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2-degree increments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."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Google Shape;476;p37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37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025" y="1428750"/>
            <a:ext cx="5324475" cy="484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37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6500" y="1428750"/>
            <a:ext cx="5324475" cy="3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37"/>
          <p:cNvSpPr txBox="1"/>
          <p:nvPr/>
        </p:nvSpPr>
        <p:spPr>
          <a:xfrm>
            <a:off x="876300" y="1724025"/>
            <a:ext cx="4970621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3B82F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Core Functions</a:t>
            </a:r>
            <a:endParaRPr/>
          </a:p>
        </p:txBody>
      </p:sp>
      <p:sp>
        <p:nvSpPr>
          <p:cNvPr id="480" name="Google Shape;480;p37"/>
          <p:cNvSpPr/>
          <p:nvPr/>
        </p:nvSpPr>
        <p:spPr>
          <a:xfrm>
            <a:off x="876300" y="214312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37"/>
          <p:cNvSpPr txBox="1"/>
          <p:nvPr/>
        </p:nvSpPr>
        <p:spPr>
          <a:xfrm>
            <a:off x="990600" y="221932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rs.CurrentView()</a:t>
            </a:r>
            <a:endParaRPr/>
          </a:p>
        </p:txBody>
      </p:sp>
      <p:sp>
        <p:nvSpPr>
          <p:cNvPr id="482" name="Google Shape;482;p37"/>
          <p:cNvSpPr/>
          <p:nvPr/>
        </p:nvSpPr>
        <p:spPr>
          <a:xfrm>
            <a:off x="876300" y="265360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37"/>
          <p:cNvSpPr txBox="1"/>
          <p:nvPr/>
        </p:nvSpPr>
        <p:spPr>
          <a:xfrm>
            <a:off x="990600" y="272980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rs.ZoomExtents()</a:t>
            </a:r>
            <a:endParaRPr/>
          </a:p>
        </p:txBody>
      </p:sp>
      <p:sp>
        <p:nvSpPr>
          <p:cNvPr id="484" name="Google Shape;484;p37"/>
          <p:cNvSpPr/>
          <p:nvPr/>
        </p:nvSpPr>
        <p:spPr>
          <a:xfrm>
            <a:off x="876300" y="316408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p37"/>
          <p:cNvSpPr txBox="1"/>
          <p:nvPr/>
        </p:nvSpPr>
        <p:spPr>
          <a:xfrm>
            <a:off x="990600" y="324028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rs.ViewCamera()</a:t>
            </a:r>
            <a:endParaRPr/>
          </a:p>
        </p:txBody>
      </p:sp>
      <p:sp>
        <p:nvSpPr>
          <p:cNvPr id="486" name="Google Shape;486;p37"/>
          <p:cNvSpPr/>
          <p:nvPr/>
        </p:nvSpPr>
        <p:spPr>
          <a:xfrm>
            <a:off x="876300" y="367456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37"/>
          <p:cNvSpPr txBox="1"/>
          <p:nvPr/>
        </p:nvSpPr>
        <p:spPr>
          <a:xfrm>
            <a:off x="990600" y="375076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rs.ViewTarget()</a:t>
            </a:r>
            <a:endParaRPr/>
          </a:p>
        </p:txBody>
      </p:sp>
      <p:sp>
        <p:nvSpPr>
          <p:cNvPr id="488" name="Google Shape;488;p37"/>
          <p:cNvSpPr/>
          <p:nvPr/>
        </p:nvSpPr>
        <p:spPr>
          <a:xfrm>
            <a:off x="876300" y="418504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37"/>
          <p:cNvSpPr txBox="1"/>
          <p:nvPr/>
        </p:nvSpPr>
        <p:spPr>
          <a:xfrm>
            <a:off x="990600" y="426124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rs.RotateView()</a:t>
            </a:r>
            <a:endParaRPr/>
          </a:p>
        </p:txBody>
      </p:sp>
      <p:sp>
        <p:nvSpPr>
          <p:cNvPr id="490" name="Google Shape;490;p37"/>
          <p:cNvSpPr/>
          <p:nvPr/>
        </p:nvSpPr>
        <p:spPr>
          <a:xfrm>
            <a:off x="876300" y="469552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37"/>
          <p:cNvSpPr txBox="1"/>
          <p:nvPr/>
        </p:nvSpPr>
        <p:spPr>
          <a:xfrm>
            <a:off x="990600" y="477172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rs.MaximizeRestoreView()</a:t>
            </a:r>
            <a:endParaRPr/>
          </a:p>
        </p:txBody>
      </p:sp>
      <p:sp>
        <p:nvSpPr>
          <p:cNvPr id="492" name="Google Shape;492;p37"/>
          <p:cNvSpPr/>
          <p:nvPr/>
        </p:nvSpPr>
        <p:spPr>
          <a:xfrm>
            <a:off x="876300" y="254883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37"/>
          <p:cNvSpPr/>
          <p:nvPr/>
        </p:nvSpPr>
        <p:spPr>
          <a:xfrm>
            <a:off x="876300" y="305931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37"/>
          <p:cNvSpPr/>
          <p:nvPr/>
        </p:nvSpPr>
        <p:spPr>
          <a:xfrm>
            <a:off x="876300" y="356979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37"/>
          <p:cNvSpPr/>
          <p:nvPr/>
        </p:nvSpPr>
        <p:spPr>
          <a:xfrm>
            <a:off x="876300" y="408027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37"/>
          <p:cNvSpPr/>
          <p:nvPr/>
        </p:nvSpPr>
        <p:spPr>
          <a:xfrm>
            <a:off x="876300" y="459075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p37"/>
          <p:cNvSpPr/>
          <p:nvPr/>
        </p:nvSpPr>
        <p:spPr>
          <a:xfrm>
            <a:off x="876300" y="510123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37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8. Viewport Control</a:t>
            </a:r>
            <a:endParaRPr/>
          </a:p>
        </p:txBody>
      </p:sp>
      <p:sp>
        <p:nvSpPr>
          <p:cNvPr id="499" name="Google Shape;499;p37"/>
          <p:cNvSpPr/>
          <p:nvPr/>
        </p:nvSpPr>
        <p:spPr>
          <a:xfrm>
            <a:off x="6286500" y="1762516"/>
            <a:ext cx="5324400" cy="4619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rhinoscriptsyntax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as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time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view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rs.CurrentView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rs.ZoomExtents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view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Rotate view 72 times * 5 deg = 360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in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range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72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):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rs.RotateView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view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5.0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rs.Sleep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50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 </a:t>
            </a: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Pause 50ms</a:t>
            </a:r>
            <a:endParaRPr sz="1100">
              <a:solidFill>
                <a:srgbClr val="6A9955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569CD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Google Shape;504;p38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38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86500" y="1428750"/>
            <a:ext cx="532447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38"/>
          <p:cNvSpPr txBox="1"/>
          <p:nvPr/>
        </p:nvSpPr>
        <p:spPr>
          <a:xfrm>
            <a:off x="581025" y="1619250"/>
            <a:ext cx="53244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Automate layer creation and project structure.</a:t>
            </a:r>
            <a:endParaRPr/>
          </a:p>
        </p:txBody>
      </p:sp>
      <p:pic>
        <p:nvPicPr>
          <p:cNvPr id="507" name="Google Shape;507;p38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6500" y="1428750"/>
            <a:ext cx="532447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38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9. Document Management</a:t>
            </a:r>
            <a:endParaRPr/>
          </a:p>
        </p:txBody>
      </p:sp>
      <p:sp>
        <p:nvSpPr>
          <p:cNvPr id="509" name="Google Shape;509;p38"/>
          <p:cNvSpPr txBox="1"/>
          <p:nvPr/>
        </p:nvSpPr>
        <p:spPr>
          <a:xfrm>
            <a:off x="581025" y="3645175"/>
            <a:ext cx="4496100" cy="1133100"/>
          </a:xfrm>
          <a:prstGeom prst="rect">
            <a:avLst/>
          </a:prstGeom>
          <a:solidFill>
            <a:srgbClr val="CBD5E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b="1">
                <a:solidFill>
                  <a:srgbClr val="F97316"/>
                </a:solidFill>
                <a:latin typeface="Inter"/>
                <a:ea typeface="Inter"/>
                <a:cs typeface="Inter"/>
                <a:sym typeface="Inter"/>
              </a:rPr>
              <a:t>Vibe Prompt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71500" marR="57150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"Create a new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red layer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named 'Scripted_Layer' and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make it the active layer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."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Google Shape;514;p39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39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025" y="1428750"/>
            <a:ext cx="5324475" cy="484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39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6500" y="1428750"/>
            <a:ext cx="5324475" cy="3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39"/>
          <p:cNvSpPr txBox="1"/>
          <p:nvPr/>
        </p:nvSpPr>
        <p:spPr>
          <a:xfrm>
            <a:off x="876300" y="1724025"/>
            <a:ext cx="4970621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3B82F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Core Functions</a:t>
            </a:r>
            <a:endParaRPr/>
          </a:p>
        </p:txBody>
      </p:sp>
      <p:sp>
        <p:nvSpPr>
          <p:cNvPr id="518" name="Google Shape;518;p39"/>
          <p:cNvSpPr/>
          <p:nvPr/>
        </p:nvSpPr>
        <p:spPr>
          <a:xfrm>
            <a:off x="876300" y="214312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39"/>
          <p:cNvSpPr txBox="1"/>
          <p:nvPr/>
        </p:nvSpPr>
        <p:spPr>
          <a:xfrm>
            <a:off x="990600" y="221932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rs.AddLayer()</a:t>
            </a:r>
            <a:endParaRPr/>
          </a:p>
        </p:txBody>
      </p:sp>
      <p:sp>
        <p:nvSpPr>
          <p:cNvPr id="520" name="Google Shape;520;p39"/>
          <p:cNvSpPr/>
          <p:nvPr/>
        </p:nvSpPr>
        <p:spPr>
          <a:xfrm>
            <a:off x="876300" y="265360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39"/>
          <p:cNvSpPr txBox="1"/>
          <p:nvPr/>
        </p:nvSpPr>
        <p:spPr>
          <a:xfrm>
            <a:off x="990600" y="272980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rs.CurrentLayer()</a:t>
            </a:r>
            <a:endParaRPr/>
          </a:p>
        </p:txBody>
      </p:sp>
      <p:sp>
        <p:nvSpPr>
          <p:cNvPr id="522" name="Google Shape;522;p39"/>
          <p:cNvSpPr/>
          <p:nvPr/>
        </p:nvSpPr>
        <p:spPr>
          <a:xfrm>
            <a:off x="876300" y="316408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39"/>
          <p:cNvSpPr txBox="1"/>
          <p:nvPr/>
        </p:nvSpPr>
        <p:spPr>
          <a:xfrm>
            <a:off x="990600" y="324028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rs.LayerColor()</a:t>
            </a:r>
            <a:endParaRPr/>
          </a:p>
        </p:txBody>
      </p:sp>
      <p:sp>
        <p:nvSpPr>
          <p:cNvPr id="524" name="Google Shape;524;p39"/>
          <p:cNvSpPr/>
          <p:nvPr/>
        </p:nvSpPr>
        <p:spPr>
          <a:xfrm>
            <a:off x="876300" y="367456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39"/>
          <p:cNvSpPr txBox="1"/>
          <p:nvPr/>
        </p:nvSpPr>
        <p:spPr>
          <a:xfrm>
            <a:off x="990600" y="375076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rs.DeleteLayer()</a:t>
            </a:r>
            <a:endParaRPr/>
          </a:p>
        </p:txBody>
      </p:sp>
      <p:sp>
        <p:nvSpPr>
          <p:cNvPr id="526" name="Google Shape;526;p39"/>
          <p:cNvSpPr/>
          <p:nvPr/>
        </p:nvSpPr>
        <p:spPr>
          <a:xfrm>
            <a:off x="876300" y="418504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7" name="Google Shape;527;p39"/>
          <p:cNvSpPr txBox="1"/>
          <p:nvPr/>
        </p:nvSpPr>
        <p:spPr>
          <a:xfrm>
            <a:off x="990600" y="426124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rs.AddGroup()</a:t>
            </a:r>
            <a:endParaRPr/>
          </a:p>
        </p:txBody>
      </p:sp>
      <p:sp>
        <p:nvSpPr>
          <p:cNvPr id="528" name="Google Shape;528;p39"/>
          <p:cNvSpPr/>
          <p:nvPr/>
        </p:nvSpPr>
        <p:spPr>
          <a:xfrm>
            <a:off x="876300" y="469552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39"/>
          <p:cNvSpPr txBox="1"/>
          <p:nvPr/>
        </p:nvSpPr>
        <p:spPr>
          <a:xfrm>
            <a:off x="990600" y="477172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rs.AddBlock()</a:t>
            </a:r>
            <a:endParaRPr/>
          </a:p>
        </p:txBody>
      </p:sp>
      <p:sp>
        <p:nvSpPr>
          <p:cNvPr id="530" name="Google Shape;530;p39"/>
          <p:cNvSpPr/>
          <p:nvPr/>
        </p:nvSpPr>
        <p:spPr>
          <a:xfrm>
            <a:off x="876300" y="254883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39"/>
          <p:cNvSpPr/>
          <p:nvPr/>
        </p:nvSpPr>
        <p:spPr>
          <a:xfrm>
            <a:off x="876300" y="305931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p39"/>
          <p:cNvSpPr/>
          <p:nvPr/>
        </p:nvSpPr>
        <p:spPr>
          <a:xfrm>
            <a:off x="876300" y="356979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39"/>
          <p:cNvSpPr/>
          <p:nvPr/>
        </p:nvSpPr>
        <p:spPr>
          <a:xfrm>
            <a:off x="876300" y="408027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876300" y="459075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39"/>
          <p:cNvSpPr/>
          <p:nvPr/>
        </p:nvSpPr>
        <p:spPr>
          <a:xfrm>
            <a:off x="876300" y="510123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39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9. Document Management</a:t>
            </a:r>
            <a:endParaRPr/>
          </a:p>
        </p:txBody>
      </p:sp>
      <p:sp>
        <p:nvSpPr>
          <p:cNvPr id="537" name="Google Shape;537;p39"/>
          <p:cNvSpPr/>
          <p:nvPr/>
        </p:nvSpPr>
        <p:spPr>
          <a:xfrm>
            <a:off x="6286500" y="1762516"/>
            <a:ext cx="5324400" cy="4619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rhinoscriptsyntax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as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Create new Red layer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layer_name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"Scripted_Layer"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new_layer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rs.AddLayer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layer_name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255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B5CEA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new_layer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Make it active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rs.CurrentLayer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new_layer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print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f"Switched to {layer_name}"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569CD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" name="Google Shape;542;p4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40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0137" y="1428750"/>
            <a:ext cx="4286250" cy="42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40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38237" y="1466850"/>
            <a:ext cx="4210050" cy="4210050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40"/>
          <p:cNvSpPr txBox="1"/>
          <p:nvPr/>
        </p:nvSpPr>
        <p:spPr>
          <a:xfrm>
            <a:off x="6286500" y="1619250"/>
            <a:ext cx="53244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Interact with the user via dialog boxes.</a:t>
            </a:r>
            <a:endParaRPr/>
          </a:p>
        </p:txBody>
      </p:sp>
      <p:sp>
        <p:nvSpPr>
          <p:cNvPr id="546" name="Google Shape;546;p40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10. User Interface</a:t>
            </a:r>
            <a:endParaRPr/>
          </a:p>
        </p:txBody>
      </p:sp>
      <p:sp>
        <p:nvSpPr>
          <p:cNvPr id="547" name="Google Shape;547;p40"/>
          <p:cNvSpPr txBox="1"/>
          <p:nvPr/>
        </p:nvSpPr>
        <p:spPr>
          <a:xfrm>
            <a:off x="6150850" y="2117950"/>
            <a:ext cx="4496100" cy="1372200"/>
          </a:xfrm>
          <a:prstGeom prst="rect">
            <a:avLst/>
          </a:prstGeom>
          <a:solidFill>
            <a:srgbClr val="CBD5E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b="1">
                <a:solidFill>
                  <a:srgbClr val="F97316"/>
                </a:solidFill>
                <a:latin typeface="Inter"/>
                <a:ea typeface="Inter"/>
                <a:cs typeface="Inter"/>
                <a:sym typeface="Inter"/>
              </a:rPr>
              <a:t>Vibe Prompt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71500" marR="57150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"Display a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popup list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with three options ('A', 'B', 'C') and show a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message box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confirming the user's choice."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p41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3" name="Google Shape;553;p41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025" y="1428750"/>
            <a:ext cx="5324475" cy="484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41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6500" y="1428750"/>
            <a:ext cx="5324475" cy="3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555" name="Google Shape;555;p41"/>
          <p:cNvSpPr txBox="1"/>
          <p:nvPr/>
        </p:nvSpPr>
        <p:spPr>
          <a:xfrm>
            <a:off x="876300" y="1724025"/>
            <a:ext cx="4970621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3B82F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Core Functions</a:t>
            </a:r>
            <a:endParaRPr/>
          </a:p>
        </p:txBody>
      </p:sp>
      <p:sp>
        <p:nvSpPr>
          <p:cNvPr id="556" name="Google Shape;556;p41"/>
          <p:cNvSpPr/>
          <p:nvPr/>
        </p:nvSpPr>
        <p:spPr>
          <a:xfrm>
            <a:off x="876300" y="214312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p41"/>
          <p:cNvSpPr txBox="1"/>
          <p:nvPr/>
        </p:nvSpPr>
        <p:spPr>
          <a:xfrm>
            <a:off x="990600" y="221932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rs.MessageBox()</a:t>
            </a:r>
            <a:endParaRPr/>
          </a:p>
        </p:txBody>
      </p:sp>
      <p:sp>
        <p:nvSpPr>
          <p:cNvPr id="558" name="Google Shape;558;p41"/>
          <p:cNvSpPr/>
          <p:nvPr/>
        </p:nvSpPr>
        <p:spPr>
          <a:xfrm>
            <a:off x="876300" y="265360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9" name="Google Shape;559;p41"/>
          <p:cNvSpPr txBox="1"/>
          <p:nvPr/>
        </p:nvSpPr>
        <p:spPr>
          <a:xfrm>
            <a:off x="990600" y="272980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rs.ListBox()</a:t>
            </a:r>
            <a:endParaRPr/>
          </a:p>
        </p:txBody>
      </p:sp>
      <p:sp>
        <p:nvSpPr>
          <p:cNvPr id="560" name="Google Shape;560;p41"/>
          <p:cNvSpPr/>
          <p:nvPr/>
        </p:nvSpPr>
        <p:spPr>
          <a:xfrm>
            <a:off x="876300" y="316408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41"/>
          <p:cNvSpPr txBox="1"/>
          <p:nvPr/>
        </p:nvSpPr>
        <p:spPr>
          <a:xfrm>
            <a:off x="990600" y="324028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rs.ComboListBox()</a:t>
            </a:r>
            <a:endParaRPr/>
          </a:p>
        </p:txBody>
      </p:sp>
      <p:sp>
        <p:nvSpPr>
          <p:cNvPr id="562" name="Google Shape;562;p41"/>
          <p:cNvSpPr/>
          <p:nvPr/>
        </p:nvSpPr>
        <p:spPr>
          <a:xfrm>
            <a:off x="876300" y="367456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41"/>
          <p:cNvSpPr txBox="1"/>
          <p:nvPr/>
        </p:nvSpPr>
        <p:spPr>
          <a:xfrm>
            <a:off x="990600" y="375076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rs.PopupMenu()</a:t>
            </a:r>
            <a:endParaRPr/>
          </a:p>
        </p:txBody>
      </p:sp>
      <p:sp>
        <p:nvSpPr>
          <p:cNvPr id="564" name="Google Shape;564;p41"/>
          <p:cNvSpPr/>
          <p:nvPr/>
        </p:nvSpPr>
        <p:spPr>
          <a:xfrm>
            <a:off x="876300" y="418504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41"/>
          <p:cNvSpPr txBox="1"/>
          <p:nvPr/>
        </p:nvSpPr>
        <p:spPr>
          <a:xfrm>
            <a:off x="990600" y="426124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rs.HtmlBox()</a:t>
            </a:r>
            <a:endParaRPr/>
          </a:p>
        </p:txBody>
      </p:sp>
      <p:sp>
        <p:nvSpPr>
          <p:cNvPr id="566" name="Google Shape;566;p41"/>
          <p:cNvSpPr/>
          <p:nvPr/>
        </p:nvSpPr>
        <p:spPr>
          <a:xfrm>
            <a:off x="876300" y="469552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p41"/>
          <p:cNvSpPr txBox="1"/>
          <p:nvPr/>
        </p:nvSpPr>
        <p:spPr>
          <a:xfrm>
            <a:off x="990600" y="477172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rs.GetColor()</a:t>
            </a:r>
            <a:endParaRPr/>
          </a:p>
        </p:txBody>
      </p:sp>
      <p:sp>
        <p:nvSpPr>
          <p:cNvPr id="568" name="Google Shape;568;p41"/>
          <p:cNvSpPr/>
          <p:nvPr/>
        </p:nvSpPr>
        <p:spPr>
          <a:xfrm>
            <a:off x="876300" y="254883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9" name="Google Shape;569;p41"/>
          <p:cNvSpPr/>
          <p:nvPr/>
        </p:nvSpPr>
        <p:spPr>
          <a:xfrm>
            <a:off x="876300" y="305931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41"/>
          <p:cNvSpPr/>
          <p:nvPr/>
        </p:nvSpPr>
        <p:spPr>
          <a:xfrm>
            <a:off x="876300" y="356979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41"/>
          <p:cNvSpPr/>
          <p:nvPr/>
        </p:nvSpPr>
        <p:spPr>
          <a:xfrm>
            <a:off x="876300" y="408027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41"/>
          <p:cNvSpPr/>
          <p:nvPr/>
        </p:nvSpPr>
        <p:spPr>
          <a:xfrm>
            <a:off x="876300" y="459075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41"/>
          <p:cNvSpPr/>
          <p:nvPr/>
        </p:nvSpPr>
        <p:spPr>
          <a:xfrm>
            <a:off x="876300" y="510123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41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10. User Interface</a:t>
            </a:r>
            <a:endParaRPr/>
          </a:p>
        </p:txBody>
      </p:sp>
      <p:sp>
        <p:nvSpPr>
          <p:cNvPr id="575" name="Google Shape;575;p41"/>
          <p:cNvSpPr/>
          <p:nvPr/>
        </p:nvSpPr>
        <p:spPr>
          <a:xfrm>
            <a:off x="6286500" y="1762516"/>
            <a:ext cx="5324400" cy="4619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rhinoscriptsyntax </a:t>
            </a: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as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rs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options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[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"Option A"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"Option B"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"Option C"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Show ListBox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result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rs.ListBox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options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"Choose wisely"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"My Tool"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>
                <a:solidFill>
                  <a:srgbClr val="9CDCFE"/>
                </a:solidFill>
                <a:latin typeface="Fira Code"/>
                <a:ea typeface="Fira Code"/>
                <a:cs typeface="Fira Code"/>
                <a:sym typeface="Fira Code"/>
              </a:rPr>
              <a:t>result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6A9955"/>
                </a:solidFill>
                <a:latin typeface="Fira Code"/>
                <a:ea typeface="Fira Code"/>
                <a:cs typeface="Fira Code"/>
                <a:sym typeface="Fira Code"/>
              </a:rPr>
              <a:t># Prompt: Show MessageBox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rs.MessageBox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f"You picked {result}"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569CD6"/>
                </a:solidFill>
                <a:latin typeface="Fira Code"/>
                <a:ea typeface="Fira Code"/>
                <a:cs typeface="Fira Code"/>
                <a:sym typeface="Fira Code"/>
              </a:rPr>
              <a:t>else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100">
                <a:solidFill>
                  <a:srgbClr val="DCDCAA"/>
                </a:solidFill>
                <a:latin typeface="Fira Code"/>
                <a:ea typeface="Fira Code"/>
                <a:cs typeface="Fira Code"/>
                <a:sym typeface="Fira Code"/>
              </a:rPr>
              <a:t>print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>
                <a:solidFill>
                  <a:srgbClr val="CE9178"/>
                </a:solidFill>
                <a:latin typeface="Fira Code"/>
                <a:ea typeface="Fira Code"/>
                <a:cs typeface="Fira Code"/>
                <a:sym typeface="Fira Code"/>
              </a:rPr>
              <a:t>"Cancelled"</a:t>
            </a:r>
            <a:r>
              <a:rPr lang="en-US" sz="1100">
                <a:solidFill>
                  <a:srgbClr val="D4D4D4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569CD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569CD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90500" marR="1905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/>
        </p:nvSpPr>
        <p:spPr>
          <a:xfrm>
            <a:off x="610500" y="278000"/>
            <a:ext cx="11581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Inter"/>
                <a:ea typeface="Inter"/>
                <a:cs typeface="Inter"/>
                <a:sym typeface="Inter"/>
              </a:rPr>
              <a:t>Rhino Python</a:t>
            </a:r>
            <a:endParaRPr/>
          </a:p>
        </p:txBody>
      </p:sp>
      <p:sp>
        <p:nvSpPr>
          <p:cNvPr id="128" name="Google Shape;128;p18"/>
          <p:cNvSpPr txBox="1"/>
          <p:nvPr/>
        </p:nvSpPr>
        <p:spPr>
          <a:xfrm>
            <a:off x="657800" y="1396725"/>
            <a:ext cx="27000" cy="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721925" y="6151050"/>
            <a:ext cx="5409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https://developer.rhino3d.com/guides/rhinopython/</a:t>
            </a:r>
            <a:r>
              <a:rPr lang="en-US" sz="1800"/>
              <a:t> </a:t>
            </a:r>
            <a:endParaRPr sz="100"/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7200" y="975600"/>
            <a:ext cx="5149878" cy="5139799"/>
          </a:xfrm>
          <a:prstGeom prst="rect">
            <a:avLst/>
          </a:prstGeom>
          <a:noFill/>
          <a:ln w="9525" cap="flat" cmpd="sng">
            <a:solidFill>
              <a:srgbClr val="75757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31" name="Google Shape;13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3925" y="948850"/>
            <a:ext cx="5112625" cy="5102599"/>
          </a:xfrm>
          <a:prstGeom prst="rect">
            <a:avLst/>
          </a:prstGeom>
          <a:noFill/>
          <a:ln w="9525" cap="flat" cmpd="sng">
            <a:solidFill>
              <a:srgbClr val="75757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32" name="Google Shape;132;p18"/>
          <p:cNvSpPr txBox="1"/>
          <p:nvPr/>
        </p:nvSpPr>
        <p:spPr>
          <a:xfrm>
            <a:off x="6283925" y="6151050"/>
            <a:ext cx="5805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hlinkClick r:id="rId6"/>
              </a:rPr>
              <a:t>https://developer.rhino3d.com/api/RhinoScriptSyntax/</a:t>
            </a:r>
            <a:r>
              <a:rPr lang="en-US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/>
        </p:nvSpPr>
        <p:spPr>
          <a:xfrm>
            <a:off x="610500" y="278000"/>
            <a:ext cx="11581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Inter"/>
                <a:ea typeface="Inter"/>
                <a:cs typeface="Inter"/>
                <a:sym typeface="Inter"/>
              </a:rPr>
              <a:t>Rhino Python</a:t>
            </a:r>
            <a:endParaRPr/>
          </a:p>
        </p:txBody>
      </p:sp>
      <p:sp>
        <p:nvSpPr>
          <p:cNvPr id="138" name="Google Shape;138;p19"/>
          <p:cNvSpPr txBox="1"/>
          <p:nvPr/>
        </p:nvSpPr>
        <p:spPr>
          <a:xfrm>
            <a:off x="657800" y="1396725"/>
            <a:ext cx="27000" cy="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721925" y="6151050"/>
            <a:ext cx="5409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https://developer.rhino3d.com/api/rhinocommon/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40" name="Google Shape;140;p19"/>
          <p:cNvSpPr txBox="1"/>
          <p:nvPr/>
        </p:nvSpPr>
        <p:spPr>
          <a:xfrm>
            <a:off x="6283925" y="6151050"/>
            <a:ext cx="5805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https://github.com/mcneel/rhino-developer-samples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141" name="Google Shape;14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7200" y="984500"/>
            <a:ext cx="5023996" cy="5014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13596" y="984500"/>
            <a:ext cx="5023996" cy="5014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/>
        </p:nvSpPr>
        <p:spPr>
          <a:xfrm>
            <a:off x="610500" y="278000"/>
            <a:ext cx="11581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Inter"/>
                <a:ea typeface="Inter"/>
                <a:cs typeface="Inter"/>
                <a:sym typeface="Inter"/>
              </a:rPr>
              <a:t>Setup</a:t>
            </a:r>
            <a:endParaRPr/>
          </a:p>
        </p:txBody>
      </p:sp>
      <p:sp>
        <p:nvSpPr>
          <p:cNvPr id="148" name="Google Shape;148;p20"/>
          <p:cNvSpPr txBox="1"/>
          <p:nvPr/>
        </p:nvSpPr>
        <p:spPr>
          <a:xfrm>
            <a:off x="657800" y="1396725"/>
            <a:ext cx="27000" cy="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" name="Google Shape;1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200" y="984500"/>
            <a:ext cx="8999086" cy="572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1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33500" y="1990725"/>
            <a:ext cx="438150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1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33500" y="2809875"/>
            <a:ext cx="438150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1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33500" y="3629025"/>
            <a:ext cx="438150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1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33500" y="4448175"/>
            <a:ext cx="438150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 descr="image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333500" y="5267325"/>
            <a:ext cx="438150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 descr="image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477000" y="1990725"/>
            <a:ext cx="438150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77000" y="2809875"/>
            <a:ext cx="438150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1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77000" y="3629025"/>
            <a:ext cx="438150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1" descr="image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477000" y="4448175"/>
            <a:ext cx="438150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 descr="image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477000" y="5267325"/>
            <a:ext cx="4381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1"/>
          <p:cNvSpPr txBox="1"/>
          <p:nvPr/>
        </p:nvSpPr>
        <p:spPr>
          <a:xfrm>
            <a:off x="1571625" y="2152650"/>
            <a:ext cx="333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BD5E1"/>
                </a:solidFill>
                <a:latin typeface="Fira Code"/>
                <a:ea typeface="Fira Code"/>
                <a:cs typeface="Fira Code"/>
                <a:sym typeface="Fira Code"/>
              </a:rPr>
              <a:t>01</a:t>
            </a:r>
            <a:endParaRPr/>
          </a:p>
        </p:txBody>
      </p:sp>
      <p:pic>
        <p:nvPicPr>
          <p:cNvPr id="166" name="Google Shape;166;p21" descr="image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095500" y="2209800"/>
            <a:ext cx="28575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1"/>
          <p:cNvSpPr txBox="1"/>
          <p:nvPr/>
        </p:nvSpPr>
        <p:spPr>
          <a:xfrm>
            <a:off x="2524125" y="2190750"/>
            <a:ext cx="202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User Input &amp; Selection</a:t>
            </a:r>
            <a:endParaRPr/>
          </a:p>
        </p:txBody>
      </p:sp>
      <p:sp>
        <p:nvSpPr>
          <p:cNvPr id="168" name="Google Shape;168;p21"/>
          <p:cNvSpPr txBox="1"/>
          <p:nvPr/>
        </p:nvSpPr>
        <p:spPr>
          <a:xfrm>
            <a:off x="1571625" y="2971800"/>
            <a:ext cx="333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BD5E1"/>
                </a:solidFill>
                <a:latin typeface="Fira Code"/>
                <a:ea typeface="Fira Code"/>
                <a:cs typeface="Fira Code"/>
                <a:sym typeface="Fira Code"/>
              </a:rPr>
              <a:t>02</a:t>
            </a:r>
            <a:endParaRPr/>
          </a:p>
        </p:txBody>
      </p:sp>
      <p:pic>
        <p:nvPicPr>
          <p:cNvPr id="169" name="Google Shape;169;p21" descr="image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2095500" y="3028950"/>
            <a:ext cx="28575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1"/>
          <p:cNvSpPr txBox="1"/>
          <p:nvPr/>
        </p:nvSpPr>
        <p:spPr>
          <a:xfrm>
            <a:off x="2524125" y="3009900"/>
            <a:ext cx="1743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Geometry Creation</a:t>
            </a:r>
            <a:endParaRPr/>
          </a:p>
        </p:txBody>
      </p:sp>
      <p:sp>
        <p:nvSpPr>
          <p:cNvPr id="171" name="Google Shape;171;p21"/>
          <p:cNvSpPr txBox="1"/>
          <p:nvPr/>
        </p:nvSpPr>
        <p:spPr>
          <a:xfrm>
            <a:off x="1571625" y="3790950"/>
            <a:ext cx="333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BD5E1"/>
                </a:solidFill>
                <a:latin typeface="Fira Code"/>
                <a:ea typeface="Fira Code"/>
                <a:cs typeface="Fira Code"/>
                <a:sym typeface="Fira Code"/>
              </a:rPr>
              <a:t>03</a:t>
            </a:r>
            <a:endParaRPr/>
          </a:p>
        </p:txBody>
      </p:sp>
      <p:pic>
        <p:nvPicPr>
          <p:cNvPr id="172" name="Google Shape;172;p21" descr="image.pn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095500" y="3848100"/>
            <a:ext cx="28575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1"/>
          <p:cNvSpPr txBox="1"/>
          <p:nvPr/>
        </p:nvSpPr>
        <p:spPr>
          <a:xfrm>
            <a:off x="2524125" y="3829050"/>
            <a:ext cx="1809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Object Manipulation</a:t>
            </a:r>
            <a:endParaRPr/>
          </a:p>
        </p:txBody>
      </p:sp>
      <p:sp>
        <p:nvSpPr>
          <p:cNvPr id="174" name="Google Shape;174;p21"/>
          <p:cNvSpPr txBox="1"/>
          <p:nvPr/>
        </p:nvSpPr>
        <p:spPr>
          <a:xfrm>
            <a:off x="1571625" y="4610100"/>
            <a:ext cx="333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BD5E1"/>
                </a:solidFill>
                <a:latin typeface="Fira Code"/>
                <a:ea typeface="Fira Code"/>
                <a:cs typeface="Fira Code"/>
                <a:sym typeface="Fira Code"/>
              </a:rPr>
              <a:t>04</a:t>
            </a:r>
            <a:endParaRPr/>
          </a:p>
        </p:txBody>
      </p:sp>
      <p:pic>
        <p:nvPicPr>
          <p:cNvPr id="175" name="Google Shape;175;p21" descr="image.png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095500" y="4667250"/>
            <a:ext cx="28575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1"/>
          <p:cNvSpPr txBox="1"/>
          <p:nvPr/>
        </p:nvSpPr>
        <p:spPr>
          <a:xfrm>
            <a:off x="2524125" y="4648200"/>
            <a:ext cx="1562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Object Attributes</a:t>
            </a:r>
            <a:endParaRPr/>
          </a:p>
        </p:txBody>
      </p:sp>
      <p:sp>
        <p:nvSpPr>
          <p:cNvPr id="177" name="Google Shape;177;p21"/>
          <p:cNvSpPr txBox="1"/>
          <p:nvPr/>
        </p:nvSpPr>
        <p:spPr>
          <a:xfrm>
            <a:off x="1571625" y="5429250"/>
            <a:ext cx="333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BD5E1"/>
                </a:solidFill>
                <a:latin typeface="Fira Code"/>
                <a:ea typeface="Fira Code"/>
                <a:cs typeface="Fira Code"/>
                <a:sym typeface="Fira Code"/>
              </a:rPr>
              <a:t>05</a:t>
            </a:r>
            <a:endParaRPr/>
          </a:p>
        </p:txBody>
      </p:sp>
      <p:pic>
        <p:nvPicPr>
          <p:cNvPr id="178" name="Google Shape;178;p21" descr="image.png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2095500" y="5486400"/>
            <a:ext cx="28575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1"/>
          <p:cNvSpPr txBox="1"/>
          <p:nvPr/>
        </p:nvSpPr>
        <p:spPr>
          <a:xfrm>
            <a:off x="2524125" y="5467350"/>
            <a:ext cx="781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Analysis</a:t>
            </a:r>
            <a:endParaRPr/>
          </a:p>
        </p:txBody>
      </p:sp>
      <p:sp>
        <p:nvSpPr>
          <p:cNvPr id="180" name="Google Shape;180;p21"/>
          <p:cNvSpPr txBox="1"/>
          <p:nvPr/>
        </p:nvSpPr>
        <p:spPr>
          <a:xfrm>
            <a:off x="6715125" y="2152650"/>
            <a:ext cx="333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BD5E1"/>
                </a:solidFill>
                <a:latin typeface="Fira Code"/>
                <a:ea typeface="Fira Code"/>
                <a:cs typeface="Fira Code"/>
                <a:sym typeface="Fira Code"/>
              </a:rPr>
              <a:t>06</a:t>
            </a:r>
            <a:endParaRPr/>
          </a:p>
        </p:txBody>
      </p:sp>
      <p:pic>
        <p:nvPicPr>
          <p:cNvPr id="181" name="Google Shape;181;p21" descr="image.png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7239000" y="2209800"/>
            <a:ext cx="28575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1"/>
          <p:cNvSpPr txBox="1"/>
          <p:nvPr/>
        </p:nvSpPr>
        <p:spPr>
          <a:xfrm>
            <a:off x="7667625" y="2190750"/>
            <a:ext cx="1905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Topology &amp; Booleans</a:t>
            </a:r>
            <a:endParaRPr/>
          </a:p>
        </p:txBody>
      </p:sp>
      <p:sp>
        <p:nvSpPr>
          <p:cNvPr id="183" name="Google Shape;183;p21"/>
          <p:cNvSpPr txBox="1"/>
          <p:nvPr/>
        </p:nvSpPr>
        <p:spPr>
          <a:xfrm>
            <a:off x="6715125" y="2971800"/>
            <a:ext cx="333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BD5E1"/>
                </a:solidFill>
                <a:latin typeface="Fira Code"/>
                <a:ea typeface="Fira Code"/>
                <a:cs typeface="Fira Code"/>
                <a:sym typeface="Fira Code"/>
              </a:rPr>
              <a:t>07</a:t>
            </a:r>
            <a:endParaRPr/>
          </a:p>
        </p:txBody>
      </p:sp>
      <p:pic>
        <p:nvPicPr>
          <p:cNvPr id="184" name="Google Shape;184;p21" descr="image.png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239000" y="3028950"/>
            <a:ext cx="28575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1"/>
          <p:cNvSpPr txBox="1"/>
          <p:nvPr/>
        </p:nvSpPr>
        <p:spPr>
          <a:xfrm>
            <a:off x="7667625" y="3009900"/>
            <a:ext cx="1400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Math &amp; Vectors</a:t>
            </a:r>
            <a:endParaRPr/>
          </a:p>
        </p:txBody>
      </p:sp>
      <p:sp>
        <p:nvSpPr>
          <p:cNvPr id="186" name="Google Shape;186;p21"/>
          <p:cNvSpPr txBox="1"/>
          <p:nvPr/>
        </p:nvSpPr>
        <p:spPr>
          <a:xfrm>
            <a:off x="6715125" y="3790950"/>
            <a:ext cx="333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BD5E1"/>
                </a:solidFill>
                <a:latin typeface="Fira Code"/>
                <a:ea typeface="Fira Code"/>
                <a:cs typeface="Fira Code"/>
                <a:sym typeface="Fira Code"/>
              </a:rPr>
              <a:t>08</a:t>
            </a:r>
            <a:endParaRPr/>
          </a:p>
        </p:txBody>
      </p:sp>
      <p:pic>
        <p:nvPicPr>
          <p:cNvPr id="187" name="Google Shape;187;p21" descr="image.png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7239000" y="3848100"/>
            <a:ext cx="28575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1"/>
          <p:cNvSpPr txBox="1"/>
          <p:nvPr/>
        </p:nvSpPr>
        <p:spPr>
          <a:xfrm>
            <a:off x="7667625" y="3829050"/>
            <a:ext cx="1562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Viewport Control</a:t>
            </a:r>
            <a:endParaRPr/>
          </a:p>
        </p:txBody>
      </p:sp>
      <p:sp>
        <p:nvSpPr>
          <p:cNvPr id="189" name="Google Shape;189;p21"/>
          <p:cNvSpPr txBox="1"/>
          <p:nvPr/>
        </p:nvSpPr>
        <p:spPr>
          <a:xfrm>
            <a:off x="6715125" y="4610100"/>
            <a:ext cx="333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BD5E1"/>
                </a:solidFill>
                <a:latin typeface="Fira Code"/>
                <a:ea typeface="Fira Code"/>
                <a:cs typeface="Fira Code"/>
                <a:sym typeface="Fira Code"/>
              </a:rPr>
              <a:t>09</a:t>
            </a:r>
            <a:endParaRPr/>
          </a:p>
        </p:txBody>
      </p:sp>
      <p:pic>
        <p:nvPicPr>
          <p:cNvPr id="190" name="Google Shape;190;p21" descr="image.pn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7239000" y="4667250"/>
            <a:ext cx="28575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1"/>
          <p:cNvSpPr txBox="1"/>
          <p:nvPr/>
        </p:nvSpPr>
        <p:spPr>
          <a:xfrm>
            <a:off x="7667625" y="4648200"/>
            <a:ext cx="2190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Document Management</a:t>
            </a:r>
            <a:endParaRPr/>
          </a:p>
        </p:txBody>
      </p:sp>
      <p:sp>
        <p:nvSpPr>
          <p:cNvPr id="192" name="Google Shape;192;p21"/>
          <p:cNvSpPr txBox="1"/>
          <p:nvPr/>
        </p:nvSpPr>
        <p:spPr>
          <a:xfrm>
            <a:off x="6715125" y="5429250"/>
            <a:ext cx="333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BD5E1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/>
          </a:p>
        </p:txBody>
      </p:sp>
      <p:pic>
        <p:nvPicPr>
          <p:cNvPr id="193" name="Google Shape;193;p21" descr="image.png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7239000" y="5486400"/>
            <a:ext cx="28575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7667625" y="5467350"/>
            <a:ext cx="1323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User Interface</a:t>
            </a:r>
            <a:endParaRPr/>
          </a:p>
        </p:txBody>
      </p:sp>
      <p:sp>
        <p:nvSpPr>
          <p:cNvPr id="195" name="Google Shape;195;p21"/>
          <p:cNvSpPr txBox="1"/>
          <p:nvPr/>
        </p:nvSpPr>
        <p:spPr>
          <a:xfrm>
            <a:off x="305276" y="962025"/>
            <a:ext cx="11581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 i="0" u="none" strike="noStrike" cap="none">
                <a:solidFill>
                  <a:srgbClr val="0F172A"/>
                </a:solidFill>
                <a:latin typeface="Inter"/>
                <a:ea typeface="Inter"/>
                <a:cs typeface="Inter"/>
                <a:sym typeface="Inter"/>
              </a:rPr>
              <a:t>Core Functionality Overview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2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86500" y="1428750"/>
            <a:ext cx="532447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581025" y="1619250"/>
            <a:ext cx="5324475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Scripts need context. We start by asking the user to provide information.</a:t>
            </a:r>
            <a:endParaRPr/>
          </a:p>
        </p:txBody>
      </p:sp>
      <p:pic>
        <p:nvPicPr>
          <p:cNvPr id="203" name="Google Shape;203;p22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6500" y="1428750"/>
            <a:ext cx="532447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2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1. User Input &amp; Selection</a:t>
            </a:r>
            <a:endParaRPr/>
          </a:p>
        </p:txBody>
      </p:sp>
      <p:sp>
        <p:nvSpPr>
          <p:cNvPr id="205" name="Google Shape;205;p22"/>
          <p:cNvSpPr txBox="1"/>
          <p:nvPr/>
        </p:nvSpPr>
        <p:spPr>
          <a:xfrm>
            <a:off x="581025" y="2784900"/>
            <a:ext cx="3812400" cy="12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rgbClr val="F97316"/>
                </a:solidFill>
                <a:latin typeface="Inter"/>
                <a:ea typeface="Inter"/>
                <a:cs typeface="Inter"/>
                <a:sym typeface="Inter"/>
              </a:rPr>
              <a:t>Vibe Prompt</a:t>
            </a:r>
            <a:endParaRPr sz="1050" b="1">
              <a:solidFill>
                <a:srgbClr val="F97316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"Write a script that asks me to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click a location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in the viewport, and then creates a </a:t>
            </a:r>
            <a:r>
              <a:rPr lang="en-US" sz="1350" b="1">
                <a:solidFill>
                  <a:srgbClr val="0F172A"/>
                </a:solidFill>
                <a:latin typeface="Fira Code"/>
                <a:ea typeface="Fira Code"/>
                <a:cs typeface="Fira Code"/>
                <a:sym typeface="Fira Code"/>
              </a:rPr>
              <a:t>Text Dot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there that says 'You clicked here!'."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3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3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025" y="1428750"/>
            <a:ext cx="5324475" cy="484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3"/>
          <p:cNvSpPr txBox="1"/>
          <p:nvPr/>
        </p:nvSpPr>
        <p:spPr>
          <a:xfrm>
            <a:off x="876300" y="1724025"/>
            <a:ext cx="4970621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3B82F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Core Functions</a:t>
            </a:r>
            <a:endParaRPr/>
          </a:p>
        </p:txBody>
      </p:sp>
      <p:sp>
        <p:nvSpPr>
          <p:cNvPr id="213" name="Google Shape;213;p23"/>
          <p:cNvSpPr/>
          <p:nvPr/>
        </p:nvSpPr>
        <p:spPr>
          <a:xfrm>
            <a:off x="876300" y="214312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3"/>
          <p:cNvSpPr txBox="1"/>
          <p:nvPr/>
        </p:nvSpPr>
        <p:spPr>
          <a:xfrm>
            <a:off x="990600" y="221932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rs.GetObject()</a:t>
            </a:r>
            <a:endParaRPr/>
          </a:p>
        </p:txBody>
      </p:sp>
      <p:sp>
        <p:nvSpPr>
          <p:cNvPr id="215" name="Google Shape;215;p23"/>
          <p:cNvSpPr/>
          <p:nvPr/>
        </p:nvSpPr>
        <p:spPr>
          <a:xfrm>
            <a:off x="876300" y="265360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3"/>
          <p:cNvSpPr txBox="1"/>
          <p:nvPr/>
        </p:nvSpPr>
        <p:spPr>
          <a:xfrm>
            <a:off x="990600" y="272980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rs.GetObjects()</a:t>
            </a:r>
            <a:endParaRPr/>
          </a:p>
        </p:txBody>
      </p:sp>
      <p:sp>
        <p:nvSpPr>
          <p:cNvPr id="217" name="Google Shape;217;p23"/>
          <p:cNvSpPr/>
          <p:nvPr/>
        </p:nvSpPr>
        <p:spPr>
          <a:xfrm>
            <a:off x="876300" y="3164085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"/>
          <p:cNvSpPr txBox="1"/>
          <p:nvPr/>
        </p:nvSpPr>
        <p:spPr>
          <a:xfrm>
            <a:off x="990600" y="3240285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rs.GetPoint()</a:t>
            </a: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876300" y="367456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3"/>
          <p:cNvSpPr txBox="1"/>
          <p:nvPr/>
        </p:nvSpPr>
        <p:spPr>
          <a:xfrm>
            <a:off x="990600" y="375076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rs.GetString()</a:t>
            </a:r>
            <a:endParaRPr/>
          </a:p>
        </p:txBody>
      </p:sp>
      <p:sp>
        <p:nvSpPr>
          <p:cNvPr id="221" name="Google Shape;221;p23"/>
          <p:cNvSpPr/>
          <p:nvPr/>
        </p:nvSpPr>
        <p:spPr>
          <a:xfrm>
            <a:off x="876300" y="4185046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3"/>
          <p:cNvSpPr txBox="1"/>
          <p:nvPr/>
        </p:nvSpPr>
        <p:spPr>
          <a:xfrm>
            <a:off x="990600" y="4261246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rs.GetInteger()</a:t>
            </a:r>
            <a:endParaRPr/>
          </a:p>
        </p:txBody>
      </p:sp>
      <p:sp>
        <p:nvSpPr>
          <p:cNvPr id="223" name="Google Shape;223;p23"/>
          <p:cNvSpPr/>
          <p:nvPr/>
        </p:nvSpPr>
        <p:spPr>
          <a:xfrm>
            <a:off x="876300" y="469552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3"/>
          <p:cNvSpPr txBox="1"/>
          <p:nvPr/>
        </p:nvSpPr>
        <p:spPr>
          <a:xfrm>
            <a:off x="990600" y="477172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rs.GetReal()</a:t>
            </a:r>
            <a:endParaRPr/>
          </a:p>
        </p:txBody>
      </p:sp>
      <p:sp>
        <p:nvSpPr>
          <p:cNvPr id="225" name="Google Shape;225;p23"/>
          <p:cNvSpPr/>
          <p:nvPr/>
        </p:nvSpPr>
        <p:spPr>
          <a:xfrm>
            <a:off x="876300" y="5206007"/>
            <a:ext cx="4733925" cy="415230"/>
          </a:xfrm>
          <a:prstGeom prst="roundRect">
            <a:avLst>
              <a:gd name="adj" fmla="val 9175"/>
            </a:avLst>
          </a:prstGeom>
          <a:solidFill>
            <a:srgbClr val="FFFFFF"/>
          </a:solidFill>
          <a:ln w="9525" cap="flat" cmpd="sng">
            <a:solidFill>
              <a:srgbClr val="E2E8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3"/>
          <p:cNvSpPr txBox="1"/>
          <p:nvPr/>
        </p:nvSpPr>
        <p:spPr>
          <a:xfrm>
            <a:off x="990600" y="5282207"/>
            <a:ext cx="4505325" cy="26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946EF"/>
                </a:solidFill>
                <a:latin typeface="Fira Code"/>
                <a:ea typeface="Fira Code"/>
                <a:cs typeface="Fira Code"/>
                <a:sym typeface="Fira Code"/>
              </a:rPr>
              <a:t>𝑓 </a:t>
            </a:r>
            <a:r>
              <a:rPr lang="en-US" sz="1200" b="0" i="0" u="none" strike="noStrike" cap="none">
                <a:solidFill>
                  <a:srgbClr val="334155"/>
                </a:solidFill>
                <a:latin typeface="Fira Code"/>
                <a:ea typeface="Fira Code"/>
                <a:cs typeface="Fira Code"/>
                <a:sym typeface="Fira Code"/>
              </a:rPr>
              <a:t>rs.GetLayer()</a:t>
            </a:r>
            <a:endParaRPr/>
          </a:p>
        </p:txBody>
      </p:sp>
      <p:sp>
        <p:nvSpPr>
          <p:cNvPr id="227" name="Google Shape;227;p23"/>
          <p:cNvSpPr/>
          <p:nvPr/>
        </p:nvSpPr>
        <p:spPr>
          <a:xfrm>
            <a:off x="876300" y="254883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3"/>
          <p:cNvSpPr/>
          <p:nvPr/>
        </p:nvSpPr>
        <p:spPr>
          <a:xfrm>
            <a:off x="876300" y="3059310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3"/>
          <p:cNvSpPr/>
          <p:nvPr/>
        </p:nvSpPr>
        <p:spPr>
          <a:xfrm>
            <a:off x="876300" y="356979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3"/>
          <p:cNvSpPr/>
          <p:nvPr/>
        </p:nvSpPr>
        <p:spPr>
          <a:xfrm>
            <a:off x="876300" y="4080271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3"/>
          <p:cNvSpPr/>
          <p:nvPr/>
        </p:nvSpPr>
        <p:spPr>
          <a:xfrm>
            <a:off x="876300" y="459075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3"/>
          <p:cNvSpPr/>
          <p:nvPr/>
        </p:nvSpPr>
        <p:spPr>
          <a:xfrm>
            <a:off x="876300" y="5101232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3"/>
          <p:cNvSpPr/>
          <p:nvPr/>
        </p:nvSpPr>
        <p:spPr>
          <a:xfrm>
            <a:off x="876300" y="5611713"/>
            <a:ext cx="4733925" cy="952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3"/>
          <p:cNvSpPr txBox="1"/>
          <p:nvPr/>
        </p:nvSpPr>
        <p:spPr>
          <a:xfrm>
            <a:off x="581025" y="581025"/>
            <a:ext cx="11581447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1. User Input &amp; Selection</a:t>
            </a:r>
            <a:endParaRPr/>
          </a:p>
        </p:txBody>
      </p:sp>
      <p:sp>
        <p:nvSpPr>
          <p:cNvPr id="235" name="Google Shape;235;p23"/>
          <p:cNvSpPr/>
          <p:nvPr/>
        </p:nvSpPr>
        <p:spPr>
          <a:xfrm>
            <a:off x="6980100" y="1424500"/>
            <a:ext cx="4650000" cy="4619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import rhinoscriptsyntax as rs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# Prompt: Ask user to click a location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point = rs.GetPoint("Click somewhere in the viewport")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if point: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# Prompt: Add a text dot at that location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rs.AddTextDot("You clicked here!", point)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print("Point captured.")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6" name="Google Shape;236;p23"/>
          <p:cNvSpPr txBox="1"/>
          <p:nvPr/>
        </p:nvSpPr>
        <p:spPr>
          <a:xfrm>
            <a:off x="8862500" y="1037850"/>
            <a:ext cx="33477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4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4"/>
          <p:cNvSpPr txBox="1"/>
          <p:nvPr/>
        </p:nvSpPr>
        <p:spPr>
          <a:xfrm>
            <a:off x="581025" y="1752600"/>
            <a:ext cx="5190648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2. Geometry Creation</a:t>
            </a:r>
            <a:endParaRPr/>
          </a:p>
        </p:txBody>
      </p:sp>
      <p:sp>
        <p:nvSpPr>
          <p:cNvPr id="243" name="Google Shape;243;p24"/>
          <p:cNvSpPr txBox="1"/>
          <p:nvPr/>
        </p:nvSpPr>
        <p:spPr>
          <a:xfrm>
            <a:off x="581025" y="2790825"/>
            <a:ext cx="4943475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The core of generative design is creating new objects from scratch.</a:t>
            </a:r>
            <a:endParaRPr/>
          </a:p>
        </p:txBody>
      </p:sp>
      <p:pic>
        <p:nvPicPr>
          <p:cNvPr id="244" name="Google Shape;244;p24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9525"/>
            <a:ext cx="6086475" cy="68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4"/>
          <p:cNvSpPr txBox="1"/>
          <p:nvPr/>
        </p:nvSpPr>
        <p:spPr>
          <a:xfrm>
            <a:off x="462025" y="3644775"/>
            <a:ext cx="4496100" cy="1754700"/>
          </a:xfrm>
          <a:prstGeom prst="rect">
            <a:avLst/>
          </a:prstGeom>
          <a:solidFill>
            <a:srgbClr val="CBD5E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762000" marR="762000" lvl="0" indent="0" algn="l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rgbClr val="F97316"/>
                </a:solidFill>
                <a:highlight>
                  <a:srgbClr val="F8FAFC"/>
                </a:highlight>
                <a:latin typeface="Inter"/>
                <a:ea typeface="Inter"/>
                <a:cs typeface="Inter"/>
                <a:sym typeface="Inter"/>
              </a:rPr>
              <a:t>Vibe Prompt</a:t>
            </a:r>
            <a:endParaRPr sz="1050" b="1">
              <a:solidFill>
                <a:srgbClr val="F97316"/>
              </a:solidFill>
              <a:highlight>
                <a:srgbClr val="F8FAFC"/>
              </a:highlight>
              <a:latin typeface="Inter"/>
              <a:ea typeface="Inter"/>
              <a:cs typeface="Inter"/>
              <a:sym typeface="Inter"/>
            </a:endParaRPr>
          </a:p>
          <a:p>
            <a:pPr marL="762000" marR="762000" lvl="0" indent="0" algn="l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"Generate </a:t>
            </a:r>
            <a:r>
              <a:rPr lang="en-US" sz="1350" b="1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10 random spheres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with varying radii scattered within a </a:t>
            </a:r>
            <a:r>
              <a:rPr lang="en-US" sz="1350" b="1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20x20x5</a:t>
            </a:r>
            <a:r>
              <a:rPr lang="en-US" sz="1350">
                <a:solidFill>
                  <a:srgbClr val="0F172A"/>
                </a:solidFill>
                <a:highlight>
                  <a:srgbClr val="F8FAFC"/>
                </a:highlight>
                <a:latin typeface="Fira Code"/>
                <a:ea typeface="Fira Code"/>
                <a:cs typeface="Fira Code"/>
                <a:sym typeface="Fira Code"/>
              </a:rPr>
              <a:t> unit area."</a:t>
            </a:r>
            <a:endParaRPr sz="1350">
              <a:solidFill>
                <a:srgbClr val="0F172A"/>
              </a:solidFill>
              <a:highlight>
                <a:srgbClr val="F8FAFC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571500" marR="5715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34155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1625</Words>
  <Application>Microsoft Office PowerPoint</Application>
  <PresentationFormat>Widescreen</PresentationFormat>
  <Paragraphs>291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Calibri</vt:lpstr>
      <vt:lpstr>Courier New</vt:lpstr>
      <vt:lpstr>Arial</vt:lpstr>
      <vt:lpstr>Inter Light</vt:lpstr>
      <vt:lpstr>Inter SemiBold</vt:lpstr>
      <vt:lpstr>Inter</vt:lpstr>
      <vt:lpstr>Fira Code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Shelden, Dennis Robert</cp:lastModifiedBy>
  <cp:revision>1</cp:revision>
  <dcterms:modified xsi:type="dcterms:W3CDTF">2026-01-25T16:19:55Z</dcterms:modified>
</cp:coreProperties>
</file>